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Lor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Lora-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Lora-italic.fntdata"/><Relationship Id="rId21" Type="http://schemas.openxmlformats.org/officeDocument/2006/relationships/slide" Target="slides/slide16.xml"/><Relationship Id="rId43" Type="http://schemas.openxmlformats.org/officeDocument/2006/relationships/font" Target="fonts/Lora-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or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bc6a95b5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bc6a95b5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bc6a95b5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bc6a95b5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bc6a95b5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bc6a95b5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bc6a95b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bc6a95b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bc6a95b5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bc6a95b5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bc6a95b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bc6a95b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bc6a95b5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bc6a95b5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bc6a95b5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bc6a95b5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bc6a95b5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bc6a95b5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bc6a95b5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bc6a95b5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bc6a95b5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bc6a95b5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bc6a95b5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bc6a95b5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bc6a95b5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bc6a95b5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bc6a95b5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bc6a95b5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bc6a95b5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bc6a95b5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bc6a95b5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bc6a95b5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bc6a95b5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bc6a95b5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bc6a95b5b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bc6a95b5b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bc6a95b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bc6a95b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bc6a95b5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bc6a95b5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bc6a95b5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bc6a95b5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41.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a:t>
            </a:r>
            <a:r>
              <a:rPr lang="en" sz="2400"/>
              <a:t>y Jawad Sonalkar &amp; Noushad Chono Kadavath</a:t>
            </a:r>
            <a:endParaRPr b="1" sz="2400"/>
          </a:p>
        </p:txBody>
      </p:sp>
      <p:sp>
        <p:nvSpPr>
          <p:cNvPr id="73" name="Google Shape;73;p13"/>
          <p:cNvSpPr txBox="1"/>
          <p:nvPr/>
        </p:nvSpPr>
        <p:spPr>
          <a:xfrm>
            <a:off x="2841850" y="728075"/>
            <a:ext cx="5832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t>Lending Club Case Study</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Data Analysing Cont…</a:t>
            </a:r>
            <a:endParaRPr/>
          </a:p>
        </p:txBody>
      </p:sp>
      <p:sp>
        <p:nvSpPr>
          <p:cNvPr id="160" name="Google Shape;160;p22"/>
          <p:cNvSpPr txBox="1"/>
          <p:nvPr/>
        </p:nvSpPr>
        <p:spPr>
          <a:xfrm>
            <a:off x="227025" y="602700"/>
            <a:ext cx="4149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Lets analyze few other variables</a:t>
            </a:r>
            <a:endParaRPr sz="1150">
              <a:solidFill>
                <a:schemeClr val="dk2"/>
              </a:solidFill>
              <a:highlight>
                <a:srgbClr val="FFFFFF"/>
              </a:highlight>
              <a:latin typeface="Times New Roman"/>
              <a:ea typeface="Times New Roman"/>
              <a:cs typeface="Times New Roman"/>
              <a:sym typeface="Times New Roman"/>
            </a:endParaRPr>
          </a:p>
        </p:txBody>
      </p:sp>
      <p:sp>
        <p:nvSpPr>
          <p:cNvPr id="161" name="Google Shape;161;p22"/>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2" name="Google Shape;162;p22"/>
          <p:cNvPicPr preferRelativeResize="0"/>
          <p:nvPr/>
        </p:nvPicPr>
        <p:blipFill>
          <a:blip r:embed="rId3">
            <a:alphaModFix/>
          </a:blip>
          <a:stretch>
            <a:fillRect/>
          </a:stretch>
        </p:blipFill>
        <p:spPr>
          <a:xfrm>
            <a:off x="227025" y="886175"/>
            <a:ext cx="8791726" cy="969375"/>
          </a:xfrm>
          <a:prstGeom prst="rect">
            <a:avLst/>
          </a:prstGeom>
          <a:noFill/>
          <a:ln>
            <a:noFill/>
          </a:ln>
        </p:spPr>
      </p:pic>
      <p:pic>
        <p:nvPicPr>
          <p:cNvPr id="163" name="Google Shape;163;p22"/>
          <p:cNvPicPr preferRelativeResize="0"/>
          <p:nvPr/>
        </p:nvPicPr>
        <p:blipFill>
          <a:blip r:embed="rId4">
            <a:alphaModFix/>
          </a:blip>
          <a:stretch>
            <a:fillRect/>
          </a:stretch>
        </p:blipFill>
        <p:spPr>
          <a:xfrm>
            <a:off x="172225" y="1994193"/>
            <a:ext cx="3438624" cy="2266945"/>
          </a:xfrm>
          <a:prstGeom prst="rect">
            <a:avLst/>
          </a:prstGeom>
          <a:noFill/>
          <a:ln>
            <a:noFill/>
          </a:ln>
        </p:spPr>
      </p:pic>
      <p:sp>
        <p:nvSpPr>
          <p:cNvPr id="164" name="Google Shape;164;p22"/>
          <p:cNvSpPr txBox="1"/>
          <p:nvPr/>
        </p:nvSpPr>
        <p:spPr>
          <a:xfrm>
            <a:off x="227025" y="4265075"/>
            <a:ext cx="8674200" cy="507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highlight>
                  <a:srgbClr val="FFFFFF"/>
                </a:highlight>
              </a:rPr>
              <a:t>We can see the sum of Verified and source verified is coming to 56% and not verified is coming to 45%. Which is not really matching with 15% charged off, that means the unverified borrowed are not necessarily charging off</a:t>
            </a:r>
            <a:endParaRPr>
              <a:latin typeface="Lato"/>
              <a:ea typeface="Lato"/>
              <a:cs typeface="Lato"/>
              <a:sym typeface="Lato"/>
            </a:endParaRPr>
          </a:p>
        </p:txBody>
      </p:sp>
      <p:pic>
        <p:nvPicPr>
          <p:cNvPr id="165" name="Google Shape;165;p22"/>
          <p:cNvPicPr preferRelativeResize="0"/>
          <p:nvPr/>
        </p:nvPicPr>
        <p:blipFill>
          <a:blip r:embed="rId5">
            <a:alphaModFix/>
          </a:blip>
          <a:stretch>
            <a:fillRect/>
          </a:stretch>
        </p:blipFill>
        <p:spPr>
          <a:xfrm>
            <a:off x="4635200" y="2391225"/>
            <a:ext cx="4266025" cy="133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Data Analysing Cont…</a:t>
            </a:r>
            <a:endParaRPr/>
          </a:p>
        </p:txBody>
      </p:sp>
      <p:sp>
        <p:nvSpPr>
          <p:cNvPr id="171" name="Google Shape;171;p23"/>
          <p:cNvSpPr txBox="1"/>
          <p:nvPr/>
        </p:nvSpPr>
        <p:spPr>
          <a:xfrm>
            <a:off x="227025" y="602700"/>
            <a:ext cx="4149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More deeper analysis..</a:t>
            </a:r>
            <a:endParaRPr sz="1150">
              <a:solidFill>
                <a:schemeClr val="dk2"/>
              </a:solidFill>
              <a:highlight>
                <a:srgbClr val="FFFFFF"/>
              </a:highlight>
              <a:latin typeface="Times New Roman"/>
              <a:ea typeface="Times New Roman"/>
              <a:cs typeface="Times New Roman"/>
              <a:sym typeface="Times New Roman"/>
            </a:endParaRPr>
          </a:p>
        </p:txBody>
      </p:sp>
      <p:sp>
        <p:nvSpPr>
          <p:cNvPr id="172" name="Google Shape;172;p23"/>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 name="Google Shape;173;p23"/>
          <p:cNvSpPr txBox="1"/>
          <p:nvPr/>
        </p:nvSpPr>
        <p:spPr>
          <a:xfrm>
            <a:off x="227025" y="4265075"/>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highlight>
                  <a:srgbClr val="FFFFFF"/>
                </a:highlight>
              </a:rPr>
              <a:t>Looks like most of them are taking loan for </a:t>
            </a:r>
            <a:r>
              <a:rPr i="1" lang="en" sz="1050">
                <a:solidFill>
                  <a:schemeClr val="dk2"/>
                </a:solidFill>
                <a:highlight>
                  <a:srgbClr val="FFFFFF"/>
                </a:highlight>
              </a:rPr>
              <a:t>Debt Consolidation</a:t>
            </a:r>
            <a:endParaRPr>
              <a:latin typeface="Lato"/>
              <a:ea typeface="Lato"/>
              <a:cs typeface="Lato"/>
              <a:sym typeface="Lato"/>
            </a:endParaRPr>
          </a:p>
        </p:txBody>
      </p:sp>
      <p:pic>
        <p:nvPicPr>
          <p:cNvPr id="174" name="Google Shape;174;p23"/>
          <p:cNvPicPr preferRelativeResize="0"/>
          <p:nvPr/>
        </p:nvPicPr>
        <p:blipFill>
          <a:blip r:embed="rId3">
            <a:alphaModFix/>
          </a:blip>
          <a:stretch>
            <a:fillRect/>
          </a:stretch>
        </p:blipFill>
        <p:spPr>
          <a:xfrm>
            <a:off x="286725" y="2165188"/>
            <a:ext cx="8842851" cy="1966075"/>
          </a:xfrm>
          <a:prstGeom prst="rect">
            <a:avLst/>
          </a:prstGeom>
          <a:noFill/>
          <a:ln>
            <a:noFill/>
          </a:ln>
        </p:spPr>
      </p:pic>
      <p:pic>
        <p:nvPicPr>
          <p:cNvPr id="175" name="Google Shape;175;p23"/>
          <p:cNvPicPr preferRelativeResize="0"/>
          <p:nvPr/>
        </p:nvPicPr>
        <p:blipFill>
          <a:blip r:embed="rId4">
            <a:alphaModFix/>
          </a:blip>
          <a:stretch>
            <a:fillRect/>
          </a:stretch>
        </p:blipFill>
        <p:spPr>
          <a:xfrm>
            <a:off x="286734" y="905787"/>
            <a:ext cx="6477315" cy="112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Data Analysing Cont…</a:t>
            </a:r>
            <a:endParaRPr/>
          </a:p>
        </p:txBody>
      </p:sp>
      <p:sp>
        <p:nvSpPr>
          <p:cNvPr id="181" name="Google Shape;181;p24"/>
          <p:cNvSpPr txBox="1"/>
          <p:nvPr/>
        </p:nvSpPr>
        <p:spPr>
          <a:xfrm>
            <a:off x="227025" y="602700"/>
            <a:ext cx="7061700" cy="67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 sz="1000">
                <a:solidFill>
                  <a:schemeClr val="dk2"/>
                </a:solidFill>
                <a:highlight>
                  <a:srgbClr val="FFFFFF"/>
                </a:highlight>
              </a:rPr>
              <a:t>Let's</a:t>
            </a:r>
            <a:r>
              <a:rPr b="1" lang="en" sz="1000">
                <a:solidFill>
                  <a:schemeClr val="dk2"/>
                </a:solidFill>
                <a:highlight>
                  <a:srgbClr val="FFFFFF"/>
                </a:highlight>
              </a:rPr>
              <a:t> have a look at some quantitative variables like annual Income based chart.</a:t>
            </a:r>
            <a:endParaRPr b="1" sz="1000">
              <a:solidFill>
                <a:schemeClr val="dk2"/>
              </a:solidFill>
              <a:highlight>
                <a:srgbClr val="FFFFFF"/>
              </a:highlight>
            </a:endParaRPr>
          </a:p>
          <a:p>
            <a:pPr indent="0" lvl="0" marL="0" rtl="0" algn="l">
              <a:lnSpc>
                <a:spcPct val="115000"/>
              </a:lnSpc>
              <a:spcBef>
                <a:spcPts val="1100"/>
              </a:spcBef>
              <a:spcAft>
                <a:spcPts val="200"/>
              </a:spcAft>
              <a:buNone/>
            </a:pPr>
            <a:r>
              <a:t/>
            </a:r>
            <a:endParaRPr b="1" sz="1100">
              <a:solidFill>
                <a:schemeClr val="dk2"/>
              </a:solidFill>
              <a:highlight>
                <a:srgbClr val="FFFFFF"/>
              </a:highlight>
              <a:latin typeface="Times New Roman"/>
              <a:ea typeface="Times New Roman"/>
              <a:cs typeface="Times New Roman"/>
              <a:sym typeface="Times New Roman"/>
            </a:endParaRPr>
          </a:p>
        </p:txBody>
      </p:sp>
      <p:sp>
        <p:nvSpPr>
          <p:cNvPr id="182" name="Google Shape;182;p24"/>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 name="Google Shape;183;p24"/>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We can see the mean annual income for the borrower are around 60,000</a:t>
            </a:r>
            <a:endParaRPr sz="1050">
              <a:solidFill>
                <a:schemeClr val="dk2"/>
              </a:solidFill>
              <a:highlight>
                <a:srgbClr val="FFFFFF"/>
              </a:highlight>
            </a:endParaRPr>
          </a:p>
        </p:txBody>
      </p:sp>
      <p:pic>
        <p:nvPicPr>
          <p:cNvPr id="184" name="Google Shape;184;p24"/>
          <p:cNvPicPr preferRelativeResize="0"/>
          <p:nvPr/>
        </p:nvPicPr>
        <p:blipFill>
          <a:blip r:embed="rId3">
            <a:alphaModFix/>
          </a:blip>
          <a:stretch>
            <a:fillRect/>
          </a:stretch>
        </p:blipFill>
        <p:spPr>
          <a:xfrm>
            <a:off x="107513" y="930125"/>
            <a:ext cx="4180575" cy="883350"/>
          </a:xfrm>
          <a:prstGeom prst="rect">
            <a:avLst/>
          </a:prstGeom>
          <a:noFill/>
          <a:ln>
            <a:noFill/>
          </a:ln>
        </p:spPr>
      </p:pic>
      <p:pic>
        <p:nvPicPr>
          <p:cNvPr id="185" name="Google Shape;185;p24"/>
          <p:cNvPicPr preferRelativeResize="0"/>
          <p:nvPr/>
        </p:nvPicPr>
        <p:blipFill>
          <a:blip r:embed="rId4">
            <a:alphaModFix/>
          </a:blip>
          <a:stretch>
            <a:fillRect/>
          </a:stretch>
        </p:blipFill>
        <p:spPr>
          <a:xfrm>
            <a:off x="152400" y="1953025"/>
            <a:ext cx="4090800" cy="2159650"/>
          </a:xfrm>
          <a:prstGeom prst="rect">
            <a:avLst/>
          </a:prstGeom>
          <a:noFill/>
          <a:ln>
            <a:noFill/>
          </a:ln>
        </p:spPr>
      </p:pic>
      <p:pic>
        <p:nvPicPr>
          <p:cNvPr id="186" name="Google Shape;186;p24"/>
          <p:cNvPicPr preferRelativeResize="0"/>
          <p:nvPr/>
        </p:nvPicPr>
        <p:blipFill>
          <a:blip r:embed="rId5">
            <a:alphaModFix/>
          </a:blip>
          <a:stretch>
            <a:fillRect/>
          </a:stretch>
        </p:blipFill>
        <p:spPr>
          <a:xfrm>
            <a:off x="5477400" y="361887"/>
            <a:ext cx="3184200" cy="2019824"/>
          </a:xfrm>
          <a:prstGeom prst="rect">
            <a:avLst/>
          </a:prstGeom>
          <a:noFill/>
          <a:ln>
            <a:noFill/>
          </a:ln>
        </p:spPr>
      </p:pic>
      <p:pic>
        <p:nvPicPr>
          <p:cNvPr id="187" name="Google Shape;187;p24"/>
          <p:cNvPicPr preferRelativeResize="0"/>
          <p:nvPr/>
        </p:nvPicPr>
        <p:blipFill>
          <a:blip r:embed="rId6">
            <a:alphaModFix/>
          </a:blip>
          <a:stretch>
            <a:fillRect/>
          </a:stretch>
        </p:blipFill>
        <p:spPr>
          <a:xfrm>
            <a:off x="5477390" y="2720150"/>
            <a:ext cx="3518660" cy="215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Data Analysing Cont…</a:t>
            </a:r>
            <a:endParaRPr/>
          </a:p>
        </p:txBody>
      </p:sp>
      <p:sp>
        <p:nvSpPr>
          <p:cNvPr id="193" name="Google Shape;193;p25"/>
          <p:cNvSpPr txBox="1"/>
          <p:nvPr/>
        </p:nvSpPr>
        <p:spPr>
          <a:xfrm>
            <a:off x="227025" y="602700"/>
            <a:ext cx="706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000">
                <a:solidFill>
                  <a:schemeClr val="dk2"/>
                </a:solidFill>
                <a:highlight>
                  <a:srgbClr val="FFFFFF"/>
                </a:highlight>
              </a:rPr>
              <a:t>Let’s have a look at the loan amount </a:t>
            </a:r>
            <a:r>
              <a:rPr b="1" lang="en" sz="1000">
                <a:solidFill>
                  <a:schemeClr val="dk2"/>
                </a:solidFill>
                <a:highlight>
                  <a:srgbClr val="FFFFFF"/>
                </a:highlight>
              </a:rPr>
              <a:t>disbursed</a:t>
            </a:r>
            <a:r>
              <a:rPr b="1" lang="en" sz="1000">
                <a:solidFill>
                  <a:schemeClr val="dk2"/>
                </a:solidFill>
                <a:highlight>
                  <a:srgbClr val="FFFFFF"/>
                </a:highlight>
              </a:rPr>
              <a:t>.</a:t>
            </a:r>
            <a:endParaRPr b="1" sz="1100">
              <a:solidFill>
                <a:schemeClr val="dk2"/>
              </a:solidFill>
              <a:highlight>
                <a:srgbClr val="FFFFFF"/>
              </a:highlight>
              <a:latin typeface="Times New Roman"/>
              <a:ea typeface="Times New Roman"/>
              <a:cs typeface="Times New Roman"/>
              <a:sym typeface="Times New Roman"/>
            </a:endParaRPr>
          </a:p>
        </p:txBody>
      </p:sp>
      <p:sp>
        <p:nvSpPr>
          <p:cNvPr id="194" name="Google Shape;194;p25"/>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5" name="Google Shape;195;p25"/>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Average amount received to borrower is around 10,000</a:t>
            </a:r>
            <a:endParaRPr sz="1050">
              <a:solidFill>
                <a:schemeClr val="dk2"/>
              </a:solidFill>
              <a:highlight>
                <a:srgbClr val="FFFFFF"/>
              </a:highlight>
            </a:endParaRPr>
          </a:p>
        </p:txBody>
      </p:sp>
      <p:pic>
        <p:nvPicPr>
          <p:cNvPr id="196" name="Google Shape;196;p25"/>
          <p:cNvPicPr preferRelativeResize="0"/>
          <p:nvPr/>
        </p:nvPicPr>
        <p:blipFill>
          <a:blip r:embed="rId3">
            <a:alphaModFix/>
          </a:blip>
          <a:stretch>
            <a:fillRect/>
          </a:stretch>
        </p:blipFill>
        <p:spPr>
          <a:xfrm>
            <a:off x="5237447" y="941400"/>
            <a:ext cx="3229375" cy="1998750"/>
          </a:xfrm>
          <a:prstGeom prst="rect">
            <a:avLst/>
          </a:prstGeom>
          <a:noFill/>
          <a:ln>
            <a:noFill/>
          </a:ln>
        </p:spPr>
      </p:pic>
      <p:pic>
        <p:nvPicPr>
          <p:cNvPr id="197" name="Google Shape;197;p25"/>
          <p:cNvPicPr preferRelativeResize="0"/>
          <p:nvPr/>
        </p:nvPicPr>
        <p:blipFill>
          <a:blip r:embed="rId4">
            <a:alphaModFix/>
          </a:blip>
          <a:stretch>
            <a:fillRect/>
          </a:stretch>
        </p:blipFill>
        <p:spPr>
          <a:xfrm>
            <a:off x="97600" y="896325"/>
            <a:ext cx="4372624" cy="1131325"/>
          </a:xfrm>
          <a:prstGeom prst="rect">
            <a:avLst/>
          </a:prstGeom>
          <a:noFill/>
          <a:ln>
            <a:noFill/>
          </a:ln>
        </p:spPr>
      </p:pic>
      <p:pic>
        <p:nvPicPr>
          <p:cNvPr id="198" name="Google Shape;198;p25"/>
          <p:cNvPicPr preferRelativeResize="0"/>
          <p:nvPr/>
        </p:nvPicPr>
        <p:blipFill>
          <a:blip r:embed="rId5">
            <a:alphaModFix/>
          </a:blip>
          <a:stretch>
            <a:fillRect/>
          </a:stretch>
        </p:blipFill>
        <p:spPr>
          <a:xfrm>
            <a:off x="152400" y="2180050"/>
            <a:ext cx="3844829" cy="203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Multivariate</a:t>
            </a:r>
            <a:r>
              <a:rPr lang="en" sz="3200"/>
              <a:t> Analysis.</a:t>
            </a:r>
            <a:endParaRPr/>
          </a:p>
        </p:txBody>
      </p:sp>
      <p:sp>
        <p:nvSpPr>
          <p:cNvPr id="204" name="Google Shape;204;p26"/>
          <p:cNvSpPr txBox="1"/>
          <p:nvPr/>
        </p:nvSpPr>
        <p:spPr>
          <a:xfrm>
            <a:off x="227025" y="602700"/>
            <a:ext cx="70617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lang="en" sz="1050">
                <a:solidFill>
                  <a:schemeClr val="dk2"/>
                </a:solidFill>
                <a:highlight>
                  <a:srgbClr val="FFFFFF"/>
                </a:highlight>
              </a:rPr>
              <a:t>Let's have a look at segmented and multivariate analysis to see a pattern</a:t>
            </a:r>
            <a:endParaRPr b="1" sz="1000">
              <a:solidFill>
                <a:schemeClr val="dk2"/>
              </a:solidFill>
              <a:highlight>
                <a:srgbClr val="FFFFFF"/>
              </a:highlight>
            </a:endParaRPr>
          </a:p>
        </p:txBody>
      </p:sp>
      <p:sp>
        <p:nvSpPr>
          <p:cNvPr id="205" name="Google Shape;205;p26"/>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6" name="Google Shape;206;p26"/>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Here we can see that the Loan amount is more for higher term loan which make sense</a:t>
            </a:r>
            <a:endParaRPr sz="1050">
              <a:solidFill>
                <a:schemeClr val="dk2"/>
              </a:solidFill>
              <a:highlight>
                <a:srgbClr val="FFFFFF"/>
              </a:highlight>
            </a:endParaRPr>
          </a:p>
        </p:txBody>
      </p:sp>
      <p:pic>
        <p:nvPicPr>
          <p:cNvPr id="207" name="Google Shape;207;p26"/>
          <p:cNvPicPr preferRelativeResize="0"/>
          <p:nvPr/>
        </p:nvPicPr>
        <p:blipFill>
          <a:blip r:embed="rId3">
            <a:alphaModFix/>
          </a:blip>
          <a:stretch>
            <a:fillRect/>
          </a:stretch>
        </p:blipFill>
        <p:spPr>
          <a:xfrm>
            <a:off x="152400" y="1101300"/>
            <a:ext cx="4294349" cy="1106400"/>
          </a:xfrm>
          <a:prstGeom prst="rect">
            <a:avLst/>
          </a:prstGeom>
          <a:noFill/>
          <a:ln>
            <a:noFill/>
          </a:ln>
        </p:spPr>
      </p:pic>
      <p:pic>
        <p:nvPicPr>
          <p:cNvPr id="208" name="Google Shape;208;p26"/>
          <p:cNvPicPr preferRelativeResize="0"/>
          <p:nvPr/>
        </p:nvPicPr>
        <p:blipFill>
          <a:blip r:embed="rId4">
            <a:alphaModFix/>
          </a:blip>
          <a:stretch>
            <a:fillRect/>
          </a:stretch>
        </p:blipFill>
        <p:spPr>
          <a:xfrm>
            <a:off x="4599149" y="1101300"/>
            <a:ext cx="4392449" cy="28708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Multivariate Analysis.</a:t>
            </a:r>
            <a:endParaRPr/>
          </a:p>
        </p:txBody>
      </p:sp>
      <p:sp>
        <p:nvSpPr>
          <p:cNvPr id="214" name="Google Shape;214;p27"/>
          <p:cNvSpPr txBox="1"/>
          <p:nvPr/>
        </p:nvSpPr>
        <p:spPr>
          <a:xfrm>
            <a:off x="227025" y="602700"/>
            <a:ext cx="70617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lang="en" sz="1050">
                <a:solidFill>
                  <a:schemeClr val="dk2"/>
                </a:solidFill>
                <a:highlight>
                  <a:srgbClr val="FFFFFF"/>
                </a:highlight>
              </a:rPr>
              <a:t>Let's have a look at segmented and multivariate analysis to see a pattern</a:t>
            </a:r>
            <a:endParaRPr b="1" sz="1000">
              <a:solidFill>
                <a:schemeClr val="dk2"/>
              </a:solidFill>
              <a:highlight>
                <a:srgbClr val="FFFFFF"/>
              </a:highlight>
            </a:endParaRPr>
          </a:p>
        </p:txBody>
      </p:sp>
      <p:sp>
        <p:nvSpPr>
          <p:cNvPr id="215" name="Google Shape;215;p27"/>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6" name="Google Shape;216;p27"/>
          <p:cNvSpPr txBox="1"/>
          <p:nvPr/>
        </p:nvSpPr>
        <p:spPr>
          <a:xfrm>
            <a:off x="146275" y="4366850"/>
            <a:ext cx="8674200" cy="532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chemeClr val="lt1"/>
                </a:highlight>
              </a:rPr>
              <a:t>The number of loans for debt consolidation are higher plus the loan amount is also in the higher range so Higher loan amount is likely to charge of especially in case of small business and debt consolidation.</a:t>
            </a:r>
            <a:endParaRPr sz="1050">
              <a:solidFill>
                <a:schemeClr val="dk2"/>
              </a:solidFill>
              <a:highlight>
                <a:schemeClr val="lt1"/>
              </a:highlight>
            </a:endParaRPr>
          </a:p>
        </p:txBody>
      </p:sp>
      <p:pic>
        <p:nvPicPr>
          <p:cNvPr id="217" name="Google Shape;217;p27"/>
          <p:cNvPicPr preferRelativeResize="0"/>
          <p:nvPr/>
        </p:nvPicPr>
        <p:blipFill>
          <a:blip r:embed="rId3">
            <a:alphaModFix/>
          </a:blip>
          <a:stretch>
            <a:fillRect/>
          </a:stretch>
        </p:blipFill>
        <p:spPr>
          <a:xfrm>
            <a:off x="172225" y="948900"/>
            <a:ext cx="4102274" cy="1188350"/>
          </a:xfrm>
          <a:prstGeom prst="rect">
            <a:avLst/>
          </a:prstGeom>
          <a:noFill/>
          <a:ln>
            <a:noFill/>
          </a:ln>
        </p:spPr>
      </p:pic>
      <p:pic>
        <p:nvPicPr>
          <p:cNvPr id="218" name="Google Shape;218;p27"/>
          <p:cNvPicPr preferRelativeResize="0"/>
          <p:nvPr/>
        </p:nvPicPr>
        <p:blipFill>
          <a:blip r:embed="rId4">
            <a:alphaModFix/>
          </a:blip>
          <a:stretch>
            <a:fillRect/>
          </a:stretch>
        </p:blipFill>
        <p:spPr>
          <a:xfrm>
            <a:off x="152400" y="2289650"/>
            <a:ext cx="4102277" cy="1924799"/>
          </a:xfrm>
          <a:prstGeom prst="rect">
            <a:avLst/>
          </a:prstGeom>
          <a:noFill/>
          <a:ln>
            <a:noFill/>
          </a:ln>
        </p:spPr>
      </p:pic>
      <p:pic>
        <p:nvPicPr>
          <p:cNvPr id="219" name="Google Shape;219;p27"/>
          <p:cNvPicPr preferRelativeResize="0"/>
          <p:nvPr/>
        </p:nvPicPr>
        <p:blipFill>
          <a:blip r:embed="rId5">
            <a:alphaModFix/>
          </a:blip>
          <a:stretch>
            <a:fillRect/>
          </a:stretch>
        </p:blipFill>
        <p:spPr>
          <a:xfrm>
            <a:off x="4682700" y="2289650"/>
            <a:ext cx="4137774" cy="1994726"/>
          </a:xfrm>
          <a:prstGeom prst="rect">
            <a:avLst/>
          </a:prstGeom>
          <a:noFill/>
          <a:ln>
            <a:noFill/>
          </a:ln>
        </p:spPr>
      </p:pic>
      <p:pic>
        <p:nvPicPr>
          <p:cNvPr id="220" name="Google Shape;220;p27"/>
          <p:cNvPicPr preferRelativeResize="0"/>
          <p:nvPr/>
        </p:nvPicPr>
        <p:blipFill>
          <a:blip r:embed="rId6">
            <a:alphaModFix/>
          </a:blip>
          <a:stretch>
            <a:fillRect/>
          </a:stretch>
        </p:blipFill>
        <p:spPr>
          <a:xfrm>
            <a:off x="4611150" y="948900"/>
            <a:ext cx="4364976" cy="118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a:t>
            </a:r>
            <a:r>
              <a:rPr lang="en" sz="3200"/>
              <a:t> Analysis.</a:t>
            </a:r>
            <a:endParaRPr/>
          </a:p>
        </p:txBody>
      </p:sp>
      <p:sp>
        <p:nvSpPr>
          <p:cNvPr id="226" name="Google Shape;226;p28"/>
          <p:cNvSpPr txBox="1"/>
          <p:nvPr/>
        </p:nvSpPr>
        <p:spPr>
          <a:xfrm>
            <a:off x="227025" y="602700"/>
            <a:ext cx="706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000">
                <a:solidFill>
                  <a:schemeClr val="dk2"/>
                </a:solidFill>
                <a:highlight>
                  <a:srgbClr val="FFFFFF"/>
                </a:highlight>
                <a:latin typeface="Times New Roman"/>
                <a:ea typeface="Times New Roman"/>
                <a:cs typeface="Times New Roman"/>
                <a:sym typeface="Times New Roman"/>
              </a:rPr>
              <a:t>Lets see how loan amount and interest rate are related</a:t>
            </a:r>
            <a:endParaRPr sz="1050">
              <a:solidFill>
                <a:schemeClr val="dk2"/>
              </a:solidFill>
              <a:highlight>
                <a:srgbClr val="FFFFFF"/>
              </a:highlight>
              <a:latin typeface="Times New Roman"/>
              <a:ea typeface="Times New Roman"/>
              <a:cs typeface="Times New Roman"/>
              <a:sym typeface="Times New Roman"/>
            </a:endParaRPr>
          </a:p>
        </p:txBody>
      </p:sp>
      <p:sp>
        <p:nvSpPr>
          <p:cNvPr id="227" name="Google Shape;227;p28"/>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8" name="Google Shape;228;p28"/>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We can see increase in loan amount increase interest rate</a:t>
            </a:r>
            <a:endParaRPr sz="1050">
              <a:solidFill>
                <a:schemeClr val="dk2"/>
              </a:solidFill>
              <a:highlight>
                <a:schemeClr val="lt1"/>
              </a:highlight>
            </a:endParaRPr>
          </a:p>
        </p:txBody>
      </p:sp>
      <p:pic>
        <p:nvPicPr>
          <p:cNvPr id="229" name="Google Shape;229;p28"/>
          <p:cNvPicPr preferRelativeResize="0"/>
          <p:nvPr/>
        </p:nvPicPr>
        <p:blipFill>
          <a:blip r:embed="rId3">
            <a:alphaModFix/>
          </a:blip>
          <a:stretch>
            <a:fillRect/>
          </a:stretch>
        </p:blipFill>
        <p:spPr>
          <a:xfrm>
            <a:off x="146275" y="905925"/>
            <a:ext cx="4341301" cy="973000"/>
          </a:xfrm>
          <a:prstGeom prst="rect">
            <a:avLst/>
          </a:prstGeom>
          <a:noFill/>
          <a:ln>
            <a:noFill/>
          </a:ln>
        </p:spPr>
      </p:pic>
      <p:pic>
        <p:nvPicPr>
          <p:cNvPr id="230" name="Google Shape;230;p28"/>
          <p:cNvPicPr preferRelativeResize="0"/>
          <p:nvPr/>
        </p:nvPicPr>
        <p:blipFill>
          <a:blip r:embed="rId4">
            <a:alphaModFix/>
          </a:blip>
          <a:stretch>
            <a:fillRect/>
          </a:stretch>
        </p:blipFill>
        <p:spPr>
          <a:xfrm>
            <a:off x="1322700" y="2031325"/>
            <a:ext cx="6498606" cy="218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36" name="Google Shape;236;p29"/>
          <p:cNvSpPr txBox="1"/>
          <p:nvPr/>
        </p:nvSpPr>
        <p:spPr>
          <a:xfrm>
            <a:off x="227025" y="602700"/>
            <a:ext cx="706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000">
                <a:solidFill>
                  <a:schemeClr val="dk2"/>
                </a:solidFill>
                <a:highlight>
                  <a:srgbClr val="FFFFFF"/>
                </a:highlight>
                <a:latin typeface="Times New Roman"/>
                <a:ea typeface="Times New Roman"/>
                <a:cs typeface="Times New Roman"/>
                <a:sym typeface="Times New Roman"/>
              </a:rPr>
              <a:t>Lets see state wise loan status</a:t>
            </a:r>
            <a:endParaRPr b="1" sz="1000">
              <a:solidFill>
                <a:schemeClr val="dk2"/>
              </a:solidFill>
              <a:highlight>
                <a:srgbClr val="FFFFFF"/>
              </a:highlight>
              <a:latin typeface="Times New Roman"/>
              <a:ea typeface="Times New Roman"/>
              <a:cs typeface="Times New Roman"/>
              <a:sym typeface="Times New Roman"/>
            </a:endParaRPr>
          </a:p>
        </p:txBody>
      </p:sp>
      <p:sp>
        <p:nvSpPr>
          <p:cNvPr id="237" name="Google Shape;237;p29"/>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8" name="Google Shape;238;p29"/>
          <p:cNvSpPr txBox="1"/>
          <p:nvPr/>
        </p:nvSpPr>
        <p:spPr>
          <a:xfrm>
            <a:off x="146275" y="4366850"/>
            <a:ext cx="8674200" cy="532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chemeClr val="lt1"/>
                </a:highlight>
              </a:rPr>
              <a:t>Althought proportion wise the state of NE has charged off the most, the count of the borrowers in NE is the least, so this value can be ignored so </a:t>
            </a:r>
            <a:r>
              <a:rPr lang="en" sz="1050">
                <a:solidFill>
                  <a:schemeClr val="dk2"/>
                </a:solidFill>
                <a:highlight>
                  <a:srgbClr val="FFFFFF"/>
                </a:highlight>
              </a:rPr>
              <a:t>the state of the borrower does not influence the charge off.</a:t>
            </a:r>
            <a:endParaRPr sz="1050">
              <a:solidFill>
                <a:schemeClr val="dk2"/>
              </a:solidFill>
              <a:highlight>
                <a:schemeClr val="lt1"/>
              </a:highlight>
            </a:endParaRPr>
          </a:p>
        </p:txBody>
      </p:sp>
      <p:pic>
        <p:nvPicPr>
          <p:cNvPr id="239" name="Google Shape;239;p29"/>
          <p:cNvPicPr preferRelativeResize="0"/>
          <p:nvPr/>
        </p:nvPicPr>
        <p:blipFill>
          <a:blip r:embed="rId3">
            <a:alphaModFix/>
          </a:blip>
          <a:stretch>
            <a:fillRect/>
          </a:stretch>
        </p:blipFill>
        <p:spPr>
          <a:xfrm>
            <a:off x="152400" y="941400"/>
            <a:ext cx="8839199" cy="1081450"/>
          </a:xfrm>
          <a:prstGeom prst="rect">
            <a:avLst/>
          </a:prstGeom>
          <a:noFill/>
          <a:ln>
            <a:noFill/>
          </a:ln>
        </p:spPr>
      </p:pic>
      <p:pic>
        <p:nvPicPr>
          <p:cNvPr id="240" name="Google Shape;240;p29"/>
          <p:cNvPicPr preferRelativeResize="0"/>
          <p:nvPr/>
        </p:nvPicPr>
        <p:blipFill>
          <a:blip r:embed="rId4">
            <a:alphaModFix/>
          </a:blip>
          <a:stretch>
            <a:fillRect/>
          </a:stretch>
        </p:blipFill>
        <p:spPr>
          <a:xfrm>
            <a:off x="172225" y="2108450"/>
            <a:ext cx="8075628" cy="188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46" name="Google Shape;246;p30"/>
          <p:cNvSpPr txBox="1"/>
          <p:nvPr/>
        </p:nvSpPr>
        <p:spPr>
          <a:xfrm>
            <a:off x="227025" y="602700"/>
            <a:ext cx="706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000">
                <a:solidFill>
                  <a:schemeClr val="dk2"/>
                </a:solidFill>
                <a:highlight>
                  <a:srgbClr val="FFFFFF"/>
                </a:highlight>
                <a:latin typeface="Times New Roman"/>
                <a:ea typeface="Times New Roman"/>
                <a:cs typeface="Times New Roman"/>
                <a:sym typeface="Times New Roman"/>
              </a:rPr>
              <a:t>Let's</a:t>
            </a:r>
            <a:r>
              <a:rPr b="1" lang="en" sz="1000">
                <a:solidFill>
                  <a:schemeClr val="dk2"/>
                </a:solidFill>
                <a:highlight>
                  <a:srgbClr val="FFFFFF"/>
                </a:highlight>
                <a:latin typeface="Times New Roman"/>
                <a:ea typeface="Times New Roman"/>
                <a:cs typeface="Times New Roman"/>
                <a:sym typeface="Times New Roman"/>
              </a:rPr>
              <a:t> analys interest rate against purpose of the loan</a:t>
            </a:r>
            <a:endParaRPr b="1" sz="1000">
              <a:solidFill>
                <a:schemeClr val="dk2"/>
              </a:solidFill>
              <a:highlight>
                <a:srgbClr val="FFFFFF"/>
              </a:highlight>
              <a:latin typeface="Times New Roman"/>
              <a:ea typeface="Times New Roman"/>
              <a:cs typeface="Times New Roman"/>
              <a:sym typeface="Times New Roman"/>
            </a:endParaRPr>
          </a:p>
        </p:txBody>
      </p:sp>
      <p:sp>
        <p:nvSpPr>
          <p:cNvPr id="247" name="Google Shape;247;p30"/>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8" name="Google Shape;248;p30"/>
          <p:cNvSpPr txBox="1"/>
          <p:nvPr/>
        </p:nvSpPr>
        <p:spPr>
          <a:xfrm>
            <a:off x="146275" y="4366850"/>
            <a:ext cx="8674200" cy="532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chemeClr val="lt1"/>
                </a:highlight>
              </a:rPr>
              <a:t>Although the average rate of interest for small_business is higher, when we drill down we realize that the average int_rate are higher in house category for those who charged off if a housing category is having higher rate of interest the borrower will likely charge off</a:t>
            </a:r>
            <a:endParaRPr sz="1050">
              <a:solidFill>
                <a:schemeClr val="dk2"/>
              </a:solidFill>
              <a:highlight>
                <a:schemeClr val="lt1"/>
              </a:highlight>
            </a:endParaRPr>
          </a:p>
        </p:txBody>
      </p:sp>
      <p:pic>
        <p:nvPicPr>
          <p:cNvPr id="249" name="Google Shape;249;p30"/>
          <p:cNvPicPr preferRelativeResize="0"/>
          <p:nvPr/>
        </p:nvPicPr>
        <p:blipFill>
          <a:blip r:embed="rId3">
            <a:alphaModFix/>
          </a:blip>
          <a:stretch>
            <a:fillRect/>
          </a:stretch>
        </p:blipFill>
        <p:spPr>
          <a:xfrm>
            <a:off x="172225" y="941400"/>
            <a:ext cx="4227550" cy="918200"/>
          </a:xfrm>
          <a:prstGeom prst="rect">
            <a:avLst/>
          </a:prstGeom>
          <a:noFill/>
          <a:ln>
            <a:noFill/>
          </a:ln>
        </p:spPr>
      </p:pic>
      <p:pic>
        <p:nvPicPr>
          <p:cNvPr id="250" name="Google Shape;250;p30"/>
          <p:cNvPicPr preferRelativeResize="0"/>
          <p:nvPr/>
        </p:nvPicPr>
        <p:blipFill>
          <a:blip r:embed="rId4">
            <a:alphaModFix/>
          </a:blip>
          <a:stretch>
            <a:fillRect/>
          </a:stretch>
        </p:blipFill>
        <p:spPr>
          <a:xfrm>
            <a:off x="152400" y="1859600"/>
            <a:ext cx="4227548" cy="2352276"/>
          </a:xfrm>
          <a:prstGeom prst="rect">
            <a:avLst/>
          </a:prstGeom>
          <a:noFill/>
          <a:ln>
            <a:noFill/>
          </a:ln>
        </p:spPr>
      </p:pic>
      <p:pic>
        <p:nvPicPr>
          <p:cNvPr id="251" name="Google Shape;251;p30"/>
          <p:cNvPicPr preferRelativeResize="0"/>
          <p:nvPr/>
        </p:nvPicPr>
        <p:blipFill>
          <a:blip r:embed="rId5">
            <a:alphaModFix/>
          </a:blip>
          <a:stretch>
            <a:fillRect/>
          </a:stretch>
        </p:blipFill>
        <p:spPr>
          <a:xfrm>
            <a:off x="4735900" y="2066825"/>
            <a:ext cx="4227548" cy="1937850"/>
          </a:xfrm>
          <a:prstGeom prst="rect">
            <a:avLst/>
          </a:prstGeom>
          <a:noFill/>
          <a:ln>
            <a:noFill/>
          </a:ln>
        </p:spPr>
      </p:pic>
      <p:pic>
        <p:nvPicPr>
          <p:cNvPr id="252" name="Google Shape;252;p30"/>
          <p:cNvPicPr preferRelativeResize="0"/>
          <p:nvPr/>
        </p:nvPicPr>
        <p:blipFill>
          <a:blip r:embed="rId6">
            <a:alphaModFix/>
          </a:blip>
          <a:stretch>
            <a:fillRect/>
          </a:stretch>
        </p:blipFill>
        <p:spPr>
          <a:xfrm>
            <a:off x="4735900" y="896125"/>
            <a:ext cx="4274524" cy="106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58" name="Google Shape;258;p31"/>
          <p:cNvSpPr txBox="1"/>
          <p:nvPr/>
        </p:nvSpPr>
        <p:spPr>
          <a:xfrm>
            <a:off x="227025" y="602700"/>
            <a:ext cx="706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000">
                <a:solidFill>
                  <a:schemeClr val="dk2"/>
                </a:solidFill>
                <a:highlight>
                  <a:srgbClr val="FFFFFF"/>
                </a:highlight>
                <a:latin typeface="Times New Roman"/>
                <a:ea typeface="Times New Roman"/>
                <a:cs typeface="Times New Roman"/>
                <a:sym typeface="Times New Roman"/>
              </a:rPr>
              <a:t>Let's</a:t>
            </a:r>
            <a:r>
              <a:rPr b="1" lang="en" sz="1000">
                <a:solidFill>
                  <a:schemeClr val="dk2"/>
                </a:solidFill>
                <a:highlight>
                  <a:srgbClr val="FFFFFF"/>
                </a:highlight>
                <a:latin typeface="Times New Roman"/>
                <a:ea typeface="Times New Roman"/>
                <a:cs typeface="Times New Roman"/>
                <a:sym typeface="Times New Roman"/>
              </a:rPr>
              <a:t> have a look at how the verification status and loan amount is related to </a:t>
            </a:r>
            <a:r>
              <a:rPr b="1" lang="en" sz="1000">
                <a:solidFill>
                  <a:schemeClr val="dk2"/>
                </a:solidFill>
                <a:highlight>
                  <a:srgbClr val="FFFFFF"/>
                </a:highlight>
                <a:latin typeface="Times New Roman"/>
                <a:ea typeface="Times New Roman"/>
                <a:cs typeface="Times New Roman"/>
                <a:sym typeface="Times New Roman"/>
              </a:rPr>
              <a:t>charge off</a:t>
            </a:r>
            <a:endParaRPr b="1" sz="1000">
              <a:solidFill>
                <a:schemeClr val="dk2"/>
              </a:solidFill>
              <a:highlight>
                <a:srgbClr val="FFFFFF"/>
              </a:highlight>
              <a:latin typeface="Times New Roman"/>
              <a:ea typeface="Times New Roman"/>
              <a:cs typeface="Times New Roman"/>
              <a:sym typeface="Times New Roman"/>
            </a:endParaRPr>
          </a:p>
        </p:txBody>
      </p:sp>
      <p:sp>
        <p:nvSpPr>
          <p:cNvPr id="259" name="Google Shape;259;p31"/>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0" name="Google Shape;260;p31"/>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On an average if a loan amount is higher borrower is likely to charge-off, it does not depend whether borrower is verified or not</a:t>
            </a:r>
            <a:endParaRPr sz="1050">
              <a:solidFill>
                <a:schemeClr val="dk2"/>
              </a:solidFill>
              <a:highlight>
                <a:schemeClr val="lt1"/>
              </a:highlight>
            </a:endParaRPr>
          </a:p>
        </p:txBody>
      </p:sp>
      <p:pic>
        <p:nvPicPr>
          <p:cNvPr id="261" name="Google Shape;261;p31"/>
          <p:cNvPicPr preferRelativeResize="0"/>
          <p:nvPr/>
        </p:nvPicPr>
        <p:blipFill>
          <a:blip r:embed="rId3">
            <a:alphaModFix/>
          </a:blip>
          <a:stretch>
            <a:fillRect/>
          </a:stretch>
        </p:blipFill>
        <p:spPr>
          <a:xfrm>
            <a:off x="152400" y="1093800"/>
            <a:ext cx="7809449" cy="3120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Goal</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350">
                <a:solidFill>
                  <a:srgbClr val="091E42"/>
                </a:solidFill>
                <a:highlight>
                  <a:schemeClr val="lt1"/>
                </a:highlight>
                <a:latin typeface="Lora"/>
                <a:ea typeface="Lora"/>
                <a:cs typeface="Lora"/>
                <a:sym typeface="Lora"/>
              </a:rPr>
              <a:t>The aim is to identify patterns which indicate if a person is likely to default, which may be used for taking actions such as denying the loan, reducing the amount of loan, lending (to risky applicants) at a higher interest rate, etc by analysing the past loan applications.</a:t>
            </a:r>
            <a:endParaRPr b="0" sz="1700">
              <a:highlight>
                <a:schemeClr val="lt1"/>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67" name="Google Shape;267;p32"/>
          <p:cNvSpPr txBox="1"/>
          <p:nvPr/>
        </p:nvSpPr>
        <p:spPr>
          <a:xfrm>
            <a:off x="227025" y="602700"/>
            <a:ext cx="7061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Let's</a:t>
            </a:r>
            <a:r>
              <a:rPr b="1" lang="en" sz="1100">
                <a:solidFill>
                  <a:schemeClr val="dk2"/>
                </a:solidFill>
                <a:highlight>
                  <a:srgbClr val="FFFFFF"/>
                </a:highlight>
                <a:latin typeface="Times New Roman"/>
                <a:ea typeface="Times New Roman"/>
                <a:cs typeface="Times New Roman"/>
                <a:sym typeface="Times New Roman"/>
              </a:rPr>
              <a:t> have a look how home_ownership are dependent on loan status</a:t>
            </a:r>
            <a:endParaRPr b="1" sz="1100">
              <a:solidFill>
                <a:schemeClr val="dk2"/>
              </a:solidFill>
              <a:highlight>
                <a:srgbClr val="FFFFFF"/>
              </a:highlight>
              <a:latin typeface="Times New Roman"/>
              <a:ea typeface="Times New Roman"/>
              <a:cs typeface="Times New Roman"/>
              <a:sym typeface="Times New Roman"/>
            </a:endParaRPr>
          </a:p>
        </p:txBody>
      </p:sp>
      <p:sp>
        <p:nvSpPr>
          <p:cNvPr id="268" name="Google Shape;268;p32"/>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9" name="Google Shape;269;p32"/>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There seems to be no correlation between home_ownership and charge-offs</a:t>
            </a:r>
            <a:endParaRPr sz="1050">
              <a:solidFill>
                <a:schemeClr val="dk2"/>
              </a:solidFill>
              <a:highlight>
                <a:schemeClr val="lt1"/>
              </a:highlight>
            </a:endParaRPr>
          </a:p>
        </p:txBody>
      </p:sp>
      <p:pic>
        <p:nvPicPr>
          <p:cNvPr id="270" name="Google Shape;270;p32"/>
          <p:cNvPicPr preferRelativeResize="0"/>
          <p:nvPr/>
        </p:nvPicPr>
        <p:blipFill>
          <a:blip r:embed="rId3">
            <a:alphaModFix/>
          </a:blip>
          <a:stretch>
            <a:fillRect/>
          </a:stretch>
        </p:blipFill>
        <p:spPr>
          <a:xfrm>
            <a:off x="152400" y="1093800"/>
            <a:ext cx="7279150" cy="3120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76" name="Google Shape;276;p33"/>
          <p:cNvSpPr txBox="1"/>
          <p:nvPr/>
        </p:nvSpPr>
        <p:spPr>
          <a:xfrm>
            <a:off x="227025" y="602700"/>
            <a:ext cx="7061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Let’s analys how Grade </a:t>
            </a:r>
            <a:r>
              <a:rPr b="1" lang="en" sz="1100">
                <a:solidFill>
                  <a:schemeClr val="dk2"/>
                </a:solidFill>
                <a:highlight>
                  <a:srgbClr val="FFFFFF"/>
                </a:highlight>
                <a:latin typeface="Times New Roman"/>
                <a:ea typeface="Times New Roman"/>
                <a:cs typeface="Times New Roman"/>
                <a:sym typeface="Times New Roman"/>
              </a:rPr>
              <a:t>influence</a:t>
            </a:r>
            <a:r>
              <a:rPr b="1" lang="en" sz="1100">
                <a:solidFill>
                  <a:schemeClr val="dk2"/>
                </a:solidFill>
                <a:highlight>
                  <a:srgbClr val="FFFFFF"/>
                </a:highlight>
                <a:latin typeface="Times New Roman"/>
                <a:ea typeface="Times New Roman"/>
                <a:cs typeface="Times New Roman"/>
                <a:sym typeface="Times New Roman"/>
              </a:rPr>
              <a:t> interest rate</a:t>
            </a:r>
            <a:endParaRPr b="1" sz="1100">
              <a:solidFill>
                <a:schemeClr val="dk2"/>
              </a:solidFill>
              <a:highlight>
                <a:srgbClr val="FFFFFF"/>
              </a:highlight>
              <a:latin typeface="Times New Roman"/>
              <a:ea typeface="Times New Roman"/>
              <a:cs typeface="Times New Roman"/>
              <a:sym typeface="Times New Roman"/>
            </a:endParaRPr>
          </a:p>
        </p:txBody>
      </p:sp>
      <p:sp>
        <p:nvSpPr>
          <p:cNvPr id="277" name="Google Shape;277;p33"/>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8" name="Google Shape;278;p33"/>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Loan with Lower grades generally has higher loan amount and are more likely to charge off</a:t>
            </a:r>
            <a:endParaRPr sz="1050">
              <a:solidFill>
                <a:schemeClr val="dk2"/>
              </a:solidFill>
              <a:highlight>
                <a:schemeClr val="lt1"/>
              </a:highlight>
            </a:endParaRPr>
          </a:p>
        </p:txBody>
      </p:sp>
      <p:pic>
        <p:nvPicPr>
          <p:cNvPr id="279" name="Google Shape;279;p33"/>
          <p:cNvPicPr preferRelativeResize="0"/>
          <p:nvPr/>
        </p:nvPicPr>
        <p:blipFill>
          <a:blip r:embed="rId3">
            <a:alphaModFix/>
          </a:blip>
          <a:stretch>
            <a:fillRect/>
          </a:stretch>
        </p:blipFill>
        <p:spPr>
          <a:xfrm>
            <a:off x="152400" y="1109100"/>
            <a:ext cx="4274501" cy="2915314"/>
          </a:xfrm>
          <a:prstGeom prst="rect">
            <a:avLst/>
          </a:prstGeom>
          <a:noFill/>
          <a:ln>
            <a:noFill/>
          </a:ln>
        </p:spPr>
      </p:pic>
      <p:pic>
        <p:nvPicPr>
          <p:cNvPr id="280" name="Google Shape;280;p33"/>
          <p:cNvPicPr preferRelativeResize="0"/>
          <p:nvPr/>
        </p:nvPicPr>
        <p:blipFill>
          <a:blip r:embed="rId4">
            <a:alphaModFix/>
          </a:blip>
          <a:stretch>
            <a:fillRect/>
          </a:stretch>
        </p:blipFill>
        <p:spPr>
          <a:xfrm>
            <a:off x="4689450" y="1226525"/>
            <a:ext cx="4454548" cy="317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86" name="Google Shape;286;p34"/>
          <p:cNvSpPr txBox="1"/>
          <p:nvPr/>
        </p:nvSpPr>
        <p:spPr>
          <a:xfrm>
            <a:off x="227025" y="602700"/>
            <a:ext cx="7061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000">
                <a:solidFill>
                  <a:schemeClr val="dk2"/>
                </a:solidFill>
                <a:highlight>
                  <a:srgbClr val="FFFFFF"/>
                </a:highlight>
              </a:rPr>
              <a:t>Lets analyze influence of annual income and DTI</a:t>
            </a:r>
            <a:endParaRPr b="1" sz="1100">
              <a:solidFill>
                <a:schemeClr val="dk2"/>
              </a:solidFill>
              <a:highlight>
                <a:srgbClr val="FFFFFF"/>
              </a:highlight>
              <a:latin typeface="Times New Roman"/>
              <a:ea typeface="Times New Roman"/>
              <a:cs typeface="Times New Roman"/>
              <a:sym typeface="Times New Roman"/>
            </a:endParaRPr>
          </a:p>
        </p:txBody>
      </p:sp>
      <p:sp>
        <p:nvSpPr>
          <p:cNvPr id="287" name="Google Shape;287;p34"/>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34"/>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Borrowers with the annual income ranges from 31k to 40k have higher DTI rates and are like to charge off more</a:t>
            </a:r>
            <a:endParaRPr sz="1050">
              <a:solidFill>
                <a:schemeClr val="dk2"/>
              </a:solidFill>
              <a:highlight>
                <a:schemeClr val="lt1"/>
              </a:highlight>
            </a:endParaRPr>
          </a:p>
        </p:txBody>
      </p:sp>
      <p:pic>
        <p:nvPicPr>
          <p:cNvPr id="289" name="Google Shape;289;p34"/>
          <p:cNvPicPr preferRelativeResize="0"/>
          <p:nvPr/>
        </p:nvPicPr>
        <p:blipFill>
          <a:blip r:embed="rId3">
            <a:alphaModFix/>
          </a:blip>
          <a:stretch>
            <a:fillRect/>
          </a:stretch>
        </p:blipFill>
        <p:spPr>
          <a:xfrm>
            <a:off x="152400" y="1093800"/>
            <a:ext cx="8151905" cy="3120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295" name="Google Shape;295;p35"/>
          <p:cNvSpPr txBox="1"/>
          <p:nvPr/>
        </p:nvSpPr>
        <p:spPr>
          <a:xfrm>
            <a:off x="227025" y="602700"/>
            <a:ext cx="7061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Let’s understand the trend in each month</a:t>
            </a:r>
            <a:endParaRPr b="1" sz="1100">
              <a:solidFill>
                <a:schemeClr val="dk2"/>
              </a:solidFill>
              <a:highlight>
                <a:srgbClr val="FFFFFF"/>
              </a:highlight>
              <a:latin typeface="Times New Roman"/>
              <a:ea typeface="Times New Roman"/>
              <a:cs typeface="Times New Roman"/>
              <a:sym typeface="Times New Roman"/>
            </a:endParaRPr>
          </a:p>
        </p:txBody>
      </p:sp>
      <p:sp>
        <p:nvSpPr>
          <p:cNvPr id="296" name="Google Shape;296;p35"/>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7" name="Google Shape;297;p35"/>
          <p:cNvSpPr txBox="1"/>
          <p:nvPr/>
        </p:nvSpPr>
        <p:spPr>
          <a:xfrm>
            <a:off x="146275" y="4366850"/>
            <a:ext cx="8674200" cy="532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We can see in the month of Dec more loan is being taken, Here we can see that in month of Aug, Sept, Oct Nov, Dec borrowers are taking loan for debt_consolidation</a:t>
            </a:r>
            <a:endParaRPr sz="1050">
              <a:solidFill>
                <a:schemeClr val="dk2"/>
              </a:solidFill>
              <a:highlight>
                <a:schemeClr val="lt1"/>
              </a:highlight>
            </a:endParaRPr>
          </a:p>
        </p:txBody>
      </p:sp>
      <p:pic>
        <p:nvPicPr>
          <p:cNvPr id="298" name="Google Shape;298;p35"/>
          <p:cNvPicPr preferRelativeResize="0"/>
          <p:nvPr/>
        </p:nvPicPr>
        <p:blipFill>
          <a:blip r:embed="rId3">
            <a:alphaModFix/>
          </a:blip>
          <a:stretch>
            <a:fillRect/>
          </a:stretch>
        </p:blipFill>
        <p:spPr>
          <a:xfrm>
            <a:off x="152400" y="1109100"/>
            <a:ext cx="4372626" cy="3105350"/>
          </a:xfrm>
          <a:prstGeom prst="rect">
            <a:avLst/>
          </a:prstGeom>
          <a:noFill/>
          <a:ln>
            <a:noFill/>
          </a:ln>
        </p:spPr>
      </p:pic>
      <p:pic>
        <p:nvPicPr>
          <p:cNvPr id="299" name="Google Shape;299;p35"/>
          <p:cNvPicPr preferRelativeResize="0"/>
          <p:nvPr/>
        </p:nvPicPr>
        <p:blipFill>
          <a:blip r:embed="rId4">
            <a:alphaModFix/>
          </a:blip>
          <a:stretch>
            <a:fillRect/>
          </a:stretch>
        </p:blipFill>
        <p:spPr>
          <a:xfrm>
            <a:off x="4783375" y="1033400"/>
            <a:ext cx="4168500" cy="3333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305" name="Google Shape;305;p36"/>
          <p:cNvSpPr txBox="1"/>
          <p:nvPr/>
        </p:nvSpPr>
        <p:spPr>
          <a:xfrm>
            <a:off x="227025" y="602700"/>
            <a:ext cx="7061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Let’s understand the trend in each month</a:t>
            </a:r>
            <a:endParaRPr b="1" sz="1100">
              <a:solidFill>
                <a:schemeClr val="dk2"/>
              </a:solidFill>
              <a:highlight>
                <a:srgbClr val="FFFFFF"/>
              </a:highlight>
              <a:latin typeface="Times New Roman"/>
              <a:ea typeface="Times New Roman"/>
              <a:cs typeface="Times New Roman"/>
              <a:sym typeface="Times New Roman"/>
            </a:endParaRPr>
          </a:p>
        </p:txBody>
      </p:sp>
      <p:sp>
        <p:nvSpPr>
          <p:cNvPr id="306" name="Google Shape;306;p36"/>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7" name="Google Shape;307;p36"/>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chemeClr val="lt1"/>
                </a:highlight>
              </a:rPr>
              <a:t>In month of Dec overall charge off is not significant,There's no significant increase in charge off to debt_consolidation in the last quarter</a:t>
            </a:r>
            <a:endParaRPr sz="1050">
              <a:solidFill>
                <a:schemeClr val="dk2"/>
              </a:solidFill>
              <a:highlight>
                <a:schemeClr val="lt1"/>
              </a:highlight>
            </a:endParaRPr>
          </a:p>
        </p:txBody>
      </p:sp>
      <p:pic>
        <p:nvPicPr>
          <p:cNvPr id="308" name="Google Shape;308;p36"/>
          <p:cNvPicPr preferRelativeResize="0"/>
          <p:nvPr/>
        </p:nvPicPr>
        <p:blipFill>
          <a:blip r:embed="rId3">
            <a:alphaModFix/>
          </a:blip>
          <a:stretch>
            <a:fillRect/>
          </a:stretch>
        </p:blipFill>
        <p:spPr>
          <a:xfrm>
            <a:off x="93425" y="1226525"/>
            <a:ext cx="4478578" cy="1793252"/>
          </a:xfrm>
          <a:prstGeom prst="rect">
            <a:avLst/>
          </a:prstGeom>
          <a:noFill/>
          <a:ln>
            <a:noFill/>
          </a:ln>
        </p:spPr>
      </p:pic>
      <p:pic>
        <p:nvPicPr>
          <p:cNvPr id="309" name="Google Shape;309;p36"/>
          <p:cNvPicPr preferRelativeResize="0"/>
          <p:nvPr/>
        </p:nvPicPr>
        <p:blipFill>
          <a:blip r:embed="rId4">
            <a:alphaModFix/>
          </a:blip>
          <a:stretch>
            <a:fillRect/>
          </a:stretch>
        </p:blipFill>
        <p:spPr>
          <a:xfrm>
            <a:off x="4695350" y="1226525"/>
            <a:ext cx="4342724" cy="1759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More Analysis.</a:t>
            </a:r>
            <a:endParaRPr/>
          </a:p>
        </p:txBody>
      </p:sp>
      <p:sp>
        <p:nvSpPr>
          <p:cNvPr id="315" name="Google Shape;315;p37"/>
          <p:cNvSpPr txBox="1"/>
          <p:nvPr/>
        </p:nvSpPr>
        <p:spPr>
          <a:xfrm>
            <a:off x="227025" y="602700"/>
            <a:ext cx="7061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200"/>
              </a:spcAft>
              <a:buNone/>
            </a:pPr>
            <a:r>
              <a:rPr b="1" lang="en" sz="1100">
                <a:solidFill>
                  <a:schemeClr val="dk2"/>
                </a:solidFill>
                <a:highlight>
                  <a:srgbClr val="FFFFFF"/>
                </a:highlight>
                <a:latin typeface="Times New Roman"/>
                <a:ea typeface="Times New Roman"/>
                <a:cs typeface="Times New Roman"/>
                <a:sym typeface="Times New Roman"/>
              </a:rPr>
              <a:t>Employee Length based analysis</a:t>
            </a:r>
            <a:endParaRPr b="1" sz="1100">
              <a:solidFill>
                <a:schemeClr val="dk2"/>
              </a:solidFill>
              <a:highlight>
                <a:srgbClr val="FFFFFF"/>
              </a:highlight>
              <a:latin typeface="Times New Roman"/>
              <a:ea typeface="Times New Roman"/>
              <a:cs typeface="Times New Roman"/>
              <a:sym typeface="Times New Roman"/>
            </a:endParaRPr>
          </a:p>
        </p:txBody>
      </p:sp>
      <p:sp>
        <p:nvSpPr>
          <p:cNvPr id="316" name="Google Shape;316;p37"/>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7" name="Google Shape;317;p37"/>
          <p:cNvSpPr txBox="1"/>
          <p:nvPr/>
        </p:nvSpPr>
        <p:spPr>
          <a:xfrm>
            <a:off x="146275" y="4366850"/>
            <a:ext cx="8674200" cy="346200"/>
          </a:xfrm>
          <a:prstGeom prst="rect">
            <a:avLst/>
          </a:prstGeom>
          <a:solidFill>
            <a:schemeClr val="dk1"/>
          </a:solid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2"/>
                </a:solidFill>
                <a:highlight>
                  <a:srgbClr val="FFFFFF"/>
                </a:highlight>
              </a:rPr>
              <a:t>Employees having exp greater than 10 year is borrowing the most and mainly for debt_consolidation</a:t>
            </a:r>
            <a:endParaRPr sz="1050">
              <a:solidFill>
                <a:schemeClr val="dk2"/>
              </a:solidFill>
              <a:highlight>
                <a:schemeClr val="lt1"/>
              </a:highlight>
            </a:endParaRPr>
          </a:p>
        </p:txBody>
      </p:sp>
      <p:pic>
        <p:nvPicPr>
          <p:cNvPr id="318" name="Google Shape;318;p37"/>
          <p:cNvPicPr preferRelativeResize="0"/>
          <p:nvPr/>
        </p:nvPicPr>
        <p:blipFill>
          <a:blip r:embed="rId3">
            <a:alphaModFix/>
          </a:blip>
          <a:stretch>
            <a:fillRect/>
          </a:stretch>
        </p:blipFill>
        <p:spPr>
          <a:xfrm>
            <a:off x="152400" y="1109100"/>
            <a:ext cx="4390550" cy="1894143"/>
          </a:xfrm>
          <a:prstGeom prst="rect">
            <a:avLst/>
          </a:prstGeom>
          <a:noFill/>
          <a:ln>
            <a:noFill/>
          </a:ln>
        </p:spPr>
      </p:pic>
      <p:pic>
        <p:nvPicPr>
          <p:cNvPr id="319" name="Google Shape;319;p37"/>
          <p:cNvPicPr preferRelativeResize="0"/>
          <p:nvPr/>
        </p:nvPicPr>
        <p:blipFill>
          <a:blip r:embed="rId4">
            <a:alphaModFix/>
          </a:blip>
          <a:stretch>
            <a:fillRect/>
          </a:stretch>
        </p:blipFill>
        <p:spPr>
          <a:xfrm>
            <a:off x="4695350" y="1109100"/>
            <a:ext cx="4158974" cy="3105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solidFill>
                  <a:schemeClr val="dk1"/>
                </a:solidFill>
              </a:rPr>
              <a:t>Observation and recommendation</a:t>
            </a:r>
            <a:endParaRPr sz="3200">
              <a:solidFill>
                <a:schemeClr val="dk1"/>
              </a:solidFill>
            </a:endParaRPr>
          </a:p>
        </p:txBody>
      </p:sp>
      <p:sp>
        <p:nvSpPr>
          <p:cNvPr id="325" name="Google Shape;325;p38"/>
          <p:cNvSpPr/>
          <p:nvPr/>
        </p:nvSpPr>
        <p:spPr>
          <a:xfrm>
            <a:off x="371750" y="1447700"/>
            <a:ext cx="2629500" cy="9234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283107" y="2603075"/>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3194114" y="26387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txBox="1"/>
          <p:nvPr>
            <p:ph type="title"/>
          </p:nvPr>
        </p:nvSpPr>
        <p:spPr>
          <a:xfrm>
            <a:off x="3284375" y="2758250"/>
            <a:ext cx="2481600" cy="2005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0" lang="en" sz="1250">
                <a:solidFill>
                  <a:schemeClr val="dk2"/>
                </a:solidFill>
                <a:highlight>
                  <a:srgbClr val="FFFFFF"/>
                </a:highlight>
                <a:latin typeface="Times New Roman"/>
                <a:ea typeface="Times New Roman"/>
                <a:cs typeface="Times New Roman"/>
                <a:sym typeface="Times New Roman"/>
              </a:rPr>
              <a:t>Most of the loans are taken for Debt Consolidation. Loan taken for debt consolidation and small businesses with higher loan amount are likely to charge off</a:t>
            </a:r>
            <a:endParaRPr b="0" sz="1250">
              <a:solidFill>
                <a:schemeClr val="dk2"/>
              </a:solidFill>
              <a:highlight>
                <a:srgbClr val="FFFFFF"/>
              </a:highlight>
              <a:latin typeface="Times New Roman"/>
              <a:ea typeface="Times New Roman"/>
              <a:cs typeface="Times New Roman"/>
              <a:sym typeface="Times New Roman"/>
            </a:endParaRPr>
          </a:p>
          <a:p>
            <a:pPr indent="0" lvl="0" marL="0" rtl="0" algn="l">
              <a:spcBef>
                <a:spcPts val="500"/>
              </a:spcBef>
              <a:spcAft>
                <a:spcPts val="1200"/>
              </a:spcAft>
              <a:buNone/>
            </a:pPr>
            <a:r>
              <a:t/>
            </a:r>
            <a:endParaRPr b="0" sz="1400"/>
          </a:p>
        </p:txBody>
      </p:sp>
      <p:sp>
        <p:nvSpPr>
          <p:cNvPr id="329" name="Google Shape;329;p38"/>
          <p:cNvSpPr txBox="1"/>
          <p:nvPr>
            <p:ph type="title"/>
          </p:nvPr>
        </p:nvSpPr>
        <p:spPr>
          <a:xfrm>
            <a:off x="443475" y="1517600"/>
            <a:ext cx="2481600" cy="7836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0" lang="en" sz="1250">
                <a:solidFill>
                  <a:schemeClr val="dk2"/>
                </a:solidFill>
                <a:highlight>
                  <a:srgbClr val="FFFFFF"/>
                </a:highlight>
                <a:latin typeface="Times New Roman"/>
                <a:ea typeface="Times New Roman"/>
                <a:cs typeface="Times New Roman"/>
                <a:sym typeface="Times New Roman"/>
              </a:rPr>
              <a:t>Overall 15% of the borrower charges-off</a:t>
            </a:r>
            <a:endParaRPr b="0" sz="1250">
              <a:solidFill>
                <a:schemeClr val="dk2"/>
              </a:solidFill>
              <a:highlight>
                <a:srgbClr val="FFFFFF"/>
              </a:highlight>
              <a:latin typeface="Times New Roman"/>
              <a:ea typeface="Times New Roman"/>
              <a:cs typeface="Times New Roman"/>
              <a:sym typeface="Times New Roman"/>
            </a:endParaRPr>
          </a:p>
          <a:p>
            <a:pPr indent="0" lvl="0" marL="0" rtl="0" algn="l">
              <a:spcBef>
                <a:spcPts val="500"/>
              </a:spcBef>
              <a:spcAft>
                <a:spcPts val="1200"/>
              </a:spcAft>
              <a:buNone/>
            </a:pPr>
            <a:r>
              <a:t/>
            </a:r>
            <a:endParaRPr sz="2100"/>
          </a:p>
        </p:txBody>
      </p:sp>
      <p:sp>
        <p:nvSpPr>
          <p:cNvPr id="330" name="Google Shape;330;p38"/>
          <p:cNvSpPr txBox="1"/>
          <p:nvPr>
            <p:ph type="title"/>
          </p:nvPr>
        </p:nvSpPr>
        <p:spPr>
          <a:xfrm>
            <a:off x="410875" y="2571750"/>
            <a:ext cx="2481600" cy="2005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0" lang="en" sz="1250">
                <a:solidFill>
                  <a:schemeClr val="dk2"/>
                </a:solidFill>
                <a:highlight>
                  <a:schemeClr val="lt1"/>
                </a:highlight>
                <a:latin typeface="Times New Roman"/>
                <a:ea typeface="Times New Roman"/>
                <a:cs typeface="Times New Roman"/>
                <a:sym typeface="Times New Roman"/>
              </a:rPr>
              <a:t>State of california has the highest borrower number. But overall charge-offs are independent of the state of the borrower. Although the state of Nebraska has higher percent of charge-off the number of borrowers are also very less, so it can be considered consequential</a:t>
            </a:r>
            <a:endParaRPr b="0" sz="1250">
              <a:solidFill>
                <a:schemeClr val="dk2"/>
              </a:solidFill>
              <a:highlight>
                <a:schemeClr val="lt1"/>
              </a:highlight>
              <a:latin typeface="Times New Roman"/>
              <a:ea typeface="Times New Roman"/>
              <a:cs typeface="Times New Roman"/>
              <a:sym typeface="Times New Roman"/>
            </a:endParaRPr>
          </a:p>
          <a:p>
            <a:pPr indent="0" lvl="0" marL="0" rtl="0" algn="l">
              <a:spcBef>
                <a:spcPts val="500"/>
              </a:spcBef>
              <a:spcAft>
                <a:spcPts val="1200"/>
              </a:spcAft>
              <a:buNone/>
            </a:pPr>
            <a:r>
              <a:t/>
            </a:r>
            <a:endParaRPr b="0" sz="1400"/>
          </a:p>
        </p:txBody>
      </p:sp>
      <p:sp>
        <p:nvSpPr>
          <p:cNvPr id="331" name="Google Shape;331;p38"/>
          <p:cNvSpPr/>
          <p:nvPr/>
        </p:nvSpPr>
        <p:spPr>
          <a:xfrm>
            <a:off x="3210425" y="1447700"/>
            <a:ext cx="2629500" cy="9234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Whether the source is verified or not it does not really impact the charge-offs</a:t>
            </a:r>
            <a:endParaRPr sz="1250">
              <a:solidFill>
                <a:schemeClr val="dk2"/>
              </a:solidFill>
              <a:highlight>
                <a:srgbClr val="FFFFFF"/>
              </a:highlight>
              <a:latin typeface="Times New Roman"/>
              <a:ea typeface="Times New Roman"/>
              <a:cs typeface="Times New Roman"/>
              <a:sym typeface="Times New Roman"/>
            </a:endParaRPr>
          </a:p>
        </p:txBody>
      </p:sp>
      <p:sp>
        <p:nvSpPr>
          <p:cNvPr id="332" name="Google Shape;332;p38"/>
          <p:cNvSpPr/>
          <p:nvPr/>
        </p:nvSpPr>
        <p:spPr>
          <a:xfrm>
            <a:off x="6049100" y="1447700"/>
            <a:ext cx="2629500" cy="9234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If a loan amount is higher the term is also more and there is a likely of charge-off</a:t>
            </a:r>
            <a:endParaRPr sz="1250">
              <a:solidFill>
                <a:schemeClr val="dk2"/>
              </a:solidFill>
              <a:highlight>
                <a:srgbClr val="FFFFFF"/>
              </a:highlight>
              <a:latin typeface="Times New Roman"/>
              <a:ea typeface="Times New Roman"/>
              <a:cs typeface="Times New Roman"/>
              <a:sym typeface="Times New Roman"/>
            </a:endParaRPr>
          </a:p>
        </p:txBody>
      </p:sp>
      <p:sp>
        <p:nvSpPr>
          <p:cNvPr id="333" name="Google Shape;333;p38"/>
          <p:cNvSpPr/>
          <p:nvPr/>
        </p:nvSpPr>
        <p:spPr>
          <a:xfrm>
            <a:off x="6049100" y="2638700"/>
            <a:ext cx="2629500" cy="1938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Most of the loans are taken in the month of Oct, Nov and Dec again mainly for Debt Consolidation, but there is no unusal increase in charge during this period for Debt Consolidation purpose</a:t>
            </a:r>
            <a:endParaRPr sz="125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200">
                <a:solidFill>
                  <a:schemeClr val="dk1"/>
                </a:solidFill>
              </a:rPr>
              <a:t>Observation and recommendation</a:t>
            </a:r>
            <a:endParaRPr sz="3200">
              <a:solidFill>
                <a:schemeClr val="dk1"/>
              </a:solidFill>
            </a:endParaRPr>
          </a:p>
        </p:txBody>
      </p:sp>
      <p:sp>
        <p:nvSpPr>
          <p:cNvPr id="339" name="Google Shape;339;p39"/>
          <p:cNvSpPr/>
          <p:nvPr/>
        </p:nvSpPr>
        <p:spPr>
          <a:xfrm>
            <a:off x="371750" y="1447700"/>
            <a:ext cx="2629500" cy="9234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Verification status of the borrower does not guarantee that there will be no charge-offs</a:t>
            </a:r>
            <a:endParaRPr sz="1250">
              <a:solidFill>
                <a:schemeClr val="dk2"/>
              </a:solidFill>
              <a:highlight>
                <a:srgbClr val="FFFFFF"/>
              </a:highlight>
              <a:latin typeface="Times New Roman"/>
              <a:ea typeface="Times New Roman"/>
              <a:cs typeface="Times New Roman"/>
              <a:sym typeface="Times New Roman"/>
            </a:endParaRPr>
          </a:p>
        </p:txBody>
      </p:sp>
      <p:sp>
        <p:nvSpPr>
          <p:cNvPr id="340" name="Google Shape;340;p39"/>
          <p:cNvSpPr/>
          <p:nvPr/>
        </p:nvSpPr>
        <p:spPr>
          <a:xfrm>
            <a:off x="283107" y="2603075"/>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3194125" y="2638700"/>
            <a:ext cx="2629500" cy="9234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txBox="1"/>
          <p:nvPr>
            <p:ph type="title"/>
          </p:nvPr>
        </p:nvSpPr>
        <p:spPr>
          <a:xfrm>
            <a:off x="3284375" y="2427200"/>
            <a:ext cx="2481600" cy="11349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0" lang="en" sz="1250">
                <a:solidFill>
                  <a:schemeClr val="dk2"/>
                </a:solidFill>
                <a:highlight>
                  <a:srgbClr val="FFFFFF"/>
                </a:highlight>
                <a:latin typeface="Times New Roman"/>
                <a:ea typeface="Times New Roman"/>
                <a:cs typeface="Times New Roman"/>
                <a:sym typeface="Times New Roman"/>
              </a:rPr>
              <a:t>If a borrower is taking a loan for housing and rate of interest is higher then the borrower is likely to charge-off</a:t>
            </a:r>
            <a:endParaRPr b="0" sz="1250">
              <a:solidFill>
                <a:schemeClr val="dk2"/>
              </a:solidFill>
              <a:highlight>
                <a:srgbClr val="FFFFFF"/>
              </a:highlight>
              <a:latin typeface="Times New Roman"/>
              <a:ea typeface="Times New Roman"/>
              <a:cs typeface="Times New Roman"/>
              <a:sym typeface="Times New Roman"/>
            </a:endParaRPr>
          </a:p>
          <a:p>
            <a:pPr indent="0" lvl="0" marL="0" rtl="0" algn="l">
              <a:spcBef>
                <a:spcPts val="500"/>
              </a:spcBef>
              <a:spcAft>
                <a:spcPts val="1200"/>
              </a:spcAft>
              <a:buNone/>
            </a:pPr>
            <a:r>
              <a:t/>
            </a:r>
            <a:endParaRPr b="0" sz="1400"/>
          </a:p>
        </p:txBody>
      </p:sp>
      <p:sp>
        <p:nvSpPr>
          <p:cNvPr id="343" name="Google Shape;343;p39"/>
          <p:cNvSpPr txBox="1"/>
          <p:nvPr>
            <p:ph type="title"/>
          </p:nvPr>
        </p:nvSpPr>
        <p:spPr>
          <a:xfrm>
            <a:off x="410875" y="2571750"/>
            <a:ext cx="2481600" cy="2005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0" lang="en" sz="1250">
                <a:solidFill>
                  <a:schemeClr val="dk2"/>
                </a:solidFill>
                <a:highlight>
                  <a:srgbClr val="FFFFFF"/>
                </a:highlight>
                <a:latin typeface="Times New Roman"/>
                <a:ea typeface="Times New Roman"/>
                <a:cs typeface="Times New Roman"/>
                <a:sym typeface="Times New Roman"/>
              </a:rPr>
              <a:t>Average annual income of the borrowers are around 60k. Borrower with annual income ranges from 30k to 40k have higher DTI and are more likely to charge-off</a:t>
            </a:r>
            <a:endParaRPr b="0" sz="1250">
              <a:solidFill>
                <a:schemeClr val="dk2"/>
              </a:solidFill>
              <a:highlight>
                <a:srgbClr val="FFFFFF"/>
              </a:highlight>
              <a:latin typeface="Times New Roman"/>
              <a:ea typeface="Times New Roman"/>
              <a:cs typeface="Times New Roman"/>
              <a:sym typeface="Times New Roman"/>
            </a:endParaRPr>
          </a:p>
          <a:p>
            <a:pPr indent="0" lvl="0" marL="0" rtl="0" algn="l">
              <a:spcBef>
                <a:spcPts val="500"/>
              </a:spcBef>
              <a:spcAft>
                <a:spcPts val="1200"/>
              </a:spcAft>
              <a:buNone/>
            </a:pPr>
            <a:r>
              <a:t/>
            </a:r>
            <a:endParaRPr b="0" sz="1250">
              <a:solidFill>
                <a:schemeClr val="dk2"/>
              </a:solidFill>
              <a:highlight>
                <a:srgbClr val="FFFFFF"/>
              </a:highlight>
              <a:latin typeface="Times New Roman"/>
              <a:ea typeface="Times New Roman"/>
              <a:cs typeface="Times New Roman"/>
              <a:sym typeface="Times New Roman"/>
            </a:endParaRPr>
          </a:p>
        </p:txBody>
      </p:sp>
      <p:sp>
        <p:nvSpPr>
          <p:cNvPr id="344" name="Google Shape;344;p39"/>
          <p:cNvSpPr/>
          <p:nvPr/>
        </p:nvSpPr>
        <p:spPr>
          <a:xfrm>
            <a:off x="3210425" y="1447700"/>
            <a:ext cx="2629500" cy="9234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The rate of interest increases with the loan amount</a:t>
            </a:r>
            <a:endParaRPr sz="1250">
              <a:solidFill>
                <a:schemeClr val="dk2"/>
              </a:solidFill>
              <a:highlight>
                <a:srgbClr val="FFFFFF"/>
              </a:highlight>
              <a:latin typeface="Times New Roman"/>
              <a:ea typeface="Times New Roman"/>
              <a:cs typeface="Times New Roman"/>
              <a:sym typeface="Times New Roman"/>
            </a:endParaRPr>
          </a:p>
        </p:txBody>
      </p:sp>
      <p:sp>
        <p:nvSpPr>
          <p:cNvPr id="345" name="Google Shape;345;p39"/>
          <p:cNvSpPr/>
          <p:nvPr/>
        </p:nvSpPr>
        <p:spPr>
          <a:xfrm>
            <a:off x="6049100" y="1447700"/>
            <a:ext cx="2629500" cy="9234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Interest rates are higher for small business.</a:t>
            </a:r>
            <a:endParaRPr sz="1250">
              <a:solidFill>
                <a:schemeClr val="dk2"/>
              </a:solidFill>
              <a:highlight>
                <a:srgbClr val="FFFFFF"/>
              </a:highlight>
              <a:latin typeface="Times New Roman"/>
              <a:ea typeface="Times New Roman"/>
              <a:cs typeface="Times New Roman"/>
              <a:sym typeface="Times New Roman"/>
            </a:endParaRPr>
          </a:p>
        </p:txBody>
      </p:sp>
      <p:sp>
        <p:nvSpPr>
          <p:cNvPr id="346" name="Google Shape;346;p39"/>
          <p:cNvSpPr/>
          <p:nvPr/>
        </p:nvSpPr>
        <p:spPr>
          <a:xfrm>
            <a:off x="6049100" y="2638700"/>
            <a:ext cx="2629500" cy="8607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Loan with Lower grades generally has higher loan amount and are more likely to charge off</a:t>
            </a:r>
            <a:endParaRPr sz="1250">
              <a:solidFill>
                <a:schemeClr val="dk2"/>
              </a:solidFill>
              <a:highlight>
                <a:srgbClr val="FFFFFF"/>
              </a:highlight>
              <a:latin typeface="Times New Roman"/>
              <a:ea typeface="Times New Roman"/>
              <a:cs typeface="Times New Roman"/>
              <a:sym typeface="Times New Roman"/>
            </a:endParaRPr>
          </a:p>
        </p:txBody>
      </p:sp>
      <p:sp>
        <p:nvSpPr>
          <p:cNvPr id="347" name="Google Shape;347;p39"/>
          <p:cNvSpPr/>
          <p:nvPr/>
        </p:nvSpPr>
        <p:spPr>
          <a:xfrm>
            <a:off x="3136475" y="3924575"/>
            <a:ext cx="2629500" cy="9234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500"/>
              </a:spcAft>
              <a:buNone/>
            </a:pPr>
            <a:r>
              <a:rPr lang="en" sz="1250">
                <a:solidFill>
                  <a:schemeClr val="dk2"/>
                </a:solidFill>
                <a:highlight>
                  <a:srgbClr val="FFFFFF"/>
                </a:highlight>
                <a:latin typeface="Times New Roman"/>
                <a:ea typeface="Times New Roman"/>
                <a:cs typeface="Times New Roman"/>
                <a:sym typeface="Times New Roman"/>
              </a:rPr>
              <a:t>Employees having exp greater than 10 year is borrowing the most and mainly for debt_consolidation</a:t>
            </a:r>
            <a:endParaRPr sz="1250">
              <a:solidFill>
                <a:schemeClr val="dk2"/>
              </a:solidFill>
              <a:highlight>
                <a:srgbClr val="FFFFFF"/>
              </a:highlight>
              <a:latin typeface="Times New Roman"/>
              <a:ea typeface="Times New Roman"/>
              <a:cs typeface="Times New Roman"/>
              <a:sym typeface="Times New Roman"/>
            </a:endParaRPr>
          </a:p>
        </p:txBody>
      </p:sp>
      <p:sp>
        <p:nvSpPr>
          <p:cNvPr id="348" name="Google Shape;348;p39"/>
          <p:cNvSpPr/>
          <p:nvPr/>
        </p:nvSpPr>
        <p:spPr>
          <a:xfrm>
            <a:off x="6099725" y="3887125"/>
            <a:ext cx="2629500" cy="8607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1100"/>
              </a:spcBef>
              <a:spcAft>
                <a:spcPts val="0"/>
              </a:spcAft>
              <a:buNone/>
            </a:pPr>
            <a:r>
              <a:rPr lang="en" sz="1250">
                <a:solidFill>
                  <a:schemeClr val="dk2"/>
                </a:solidFill>
                <a:highlight>
                  <a:srgbClr val="FFFFFF"/>
                </a:highlight>
                <a:latin typeface="Times New Roman"/>
                <a:ea typeface="Times New Roman"/>
                <a:cs typeface="Times New Roman"/>
                <a:sym typeface="Times New Roman"/>
              </a:rPr>
              <a:t>Loan amount requested are based on annual income which make sense</a:t>
            </a:r>
            <a:endParaRPr sz="1250">
              <a:solidFill>
                <a:schemeClr val="dk2"/>
              </a:solidFill>
              <a:highlight>
                <a:srgbClr val="FFFFFF"/>
              </a:highlight>
              <a:latin typeface="Times New Roman"/>
              <a:ea typeface="Times New Roman"/>
              <a:cs typeface="Times New Roman"/>
              <a:sym typeface="Times New Roman"/>
            </a:endParaRPr>
          </a:p>
          <a:p>
            <a:pPr indent="0" lvl="0" marL="0" rtl="0" algn="l">
              <a:lnSpc>
                <a:spcPct val="115000"/>
              </a:lnSpc>
              <a:spcBef>
                <a:spcPts val="1100"/>
              </a:spcBef>
              <a:spcAft>
                <a:spcPts val="500"/>
              </a:spcAft>
              <a:buNone/>
            </a:pPr>
            <a:r>
              <a:t/>
            </a:r>
            <a:endParaRPr sz="125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pic>
        <p:nvPicPr>
          <p:cNvPr id="353" name="Google Shape;353;p4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54" name="Google Shape;354;p4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55" name="Google Shape;355;p40"/>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Thank You !</a:t>
            </a:r>
            <a:endParaRPr b="1" sz="3000">
              <a:solidFill>
                <a:schemeClr val="lt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618475" y="162725"/>
            <a:ext cx="8400275" cy="4818049"/>
          </a:xfrm>
          <a:prstGeom prst="rect">
            <a:avLst/>
          </a:prstGeom>
          <a:noFill/>
          <a:ln>
            <a:noFill/>
          </a:ln>
        </p:spPr>
      </p:pic>
      <p:pic>
        <p:nvPicPr>
          <p:cNvPr descr="Piece of duct tape sticking a note to the slide" id="85" name="Google Shape;85;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6" name="Google Shape;86;p15"/>
          <p:cNvSpPr txBox="1"/>
          <p:nvPr/>
        </p:nvSpPr>
        <p:spPr>
          <a:xfrm>
            <a:off x="1219350" y="7030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Intro</a:t>
            </a:r>
            <a:endParaRPr b="1" sz="3000">
              <a:solidFill>
                <a:schemeClr val="lt2"/>
              </a:solidFill>
              <a:latin typeface="Raleway"/>
              <a:ea typeface="Raleway"/>
              <a:cs typeface="Raleway"/>
              <a:sym typeface="Raleway"/>
            </a:endParaRPr>
          </a:p>
        </p:txBody>
      </p:sp>
      <p:sp>
        <p:nvSpPr>
          <p:cNvPr id="87" name="Google Shape;87;p15"/>
          <p:cNvSpPr txBox="1"/>
          <p:nvPr>
            <p:ph idx="4294967295" type="body"/>
          </p:nvPr>
        </p:nvSpPr>
        <p:spPr>
          <a:xfrm>
            <a:off x="1370025" y="1330525"/>
            <a:ext cx="7085100" cy="4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15">
                <a:solidFill>
                  <a:srgbClr val="091E42"/>
                </a:solidFill>
                <a:highlight>
                  <a:schemeClr val="lt1"/>
                </a:highlight>
                <a:latin typeface="Times New Roman"/>
                <a:ea typeface="Times New Roman"/>
                <a:cs typeface="Times New Roman"/>
                <a:sym typeface="Times New Roman"/>
              </a:rPr>
              <a:t>In this case study, use EDA to understand how </a:t>
            </a:r>
            <a:r>
              <a:rPr b="1" lang="en" sz="1415">
                <a:solidFill>
                  <a:srgbClr val="091E42"/>
                </a:solidFill>
                <a:highlight>
                  <a:schemeClr val="lt1"/>
                </a:highlight>
                <a:latin typeface="Times New Roman"/>
                <a:ea typeface="Times New Roman"/>
                <a:cs typeface="Times New Roman"/>
                <a:sym typeface="Times New Roman"/>
              </a:rPr>
              <a:t>consumer attributes</a:t>
            </a:r>
            <a:r>
              <a:rPr lang="en" sz="1415">
                <a:solidFill>
                  <a:srgbClr val="091E42"/>
                </a:solidFill>
                <a:highlight>
                  <a:schemeClr val="lt1"/>
                </a:highlight>
                <a:latin typeface="Times New Roman"/>
                <a:ea typeface="Times New Roman"/>
                <a:cs typeface="Times New Roman"/>
                <a:sym typeface="Times New Roman"/>
              </a:rPr>
              <a:t> and </a:t>
            </a:r>
            <a:r>
              <a:rPr b="1" lang="en" sz="1415">
                <a:solidFill>
                  <a:srgbClr val="091E42"/>
                </a:solidFill>
                <a:highlight>
                  <a:schemeClr val="lt1"/>
                </a:highlight>
                <a:latin typeface="Times New Roman"/>
                <a:ea typeface="Times New Roman"/>
                <a:cs typeface="Times New Roman"/>
                <a:sym typeface="Times New Roman"/>
              </a:rPr>
              <a:t>loan attributes</a:t>
            </a:r>
            <a:r>
              <a:rPr lang="en" sz="1415">
                <a:solidFill>
                  <a:srgbClr val="091E42"/>
                </a:solidFill>
                <a:highlight>
                  <a:schemeClr val="lt1"/>
                </a:highlight>
                <a:latin typeface="Times New Roman"/>
                <a:ea typeface="Times New Roman"/>
                <a:cs typeface="Times New Roman"/>
                <a:sym typeface="Times New Roman"/>
              </a:rPr>
              <a:t> influence the tendency of default using the t</a:t>
            </a:r>
            <a:r>
              <a:rPr lang="en" sz="1415">
                <a:solidFill>
                  <a:srgbClr val="091E42"/>
                </a:solidFill>
                <a:highlight>
                  <a:schemeClr val="lt1"/>
                </a:highlight>
                <a:latin typeface="Times New Roman"/>
                <a:ea typeface="Times New Roman"/>
                <a:cs typeface="Times New Roman"/>
                <a:sym typeface="Times New Roman"/>
              </a:rPr>
              <a:t>he data given which contains the information about past loan applicants and whether they ‘defaulted’ or not. </a:t>
            </a:r>
            <a:endParaRPr sz="1415">
              <a:highlight>
                <a:schemeClr val="lt1"/>
              </a:highlight>
              <a:latin typeface="Times New Roman"/>
              <a:ea typeface="Times New Roman"/>
              <a:cs typeface="Times New Roman"/>
              <a:sym typeface="Times New Roman"/>
            </a:endParaRPr>
          </a:p>
          <a:p>
            <a:pPr indent="0" lvl="0" marL="0" rtl="0" algn="l">
              <a:spcBef>
                <a:spcPts val="1600"/>
              </a:spcBef>
              <a:spcAft>
                <a:spcPts val="0"/>
              </a:spcAft>
              <a:buClr>
                <a:schemeClr val="dk2"/>
              </a:buClr>
              <a:buSzPts val="1100"/>
              <a:buFont typeface="Arial"/>
              <a:buNone/>
            </a:pPr>
            <a:r>
              <a:rPr lang="en" sz="1415">
                <a:highlight>
                  <a:schemeClr val="lt1"/>
                </a:highlight>
                <a:latin typeface="Times New Roman"/>
                <a:ea typeface="Times New Roman"/>
                <a:cs typeface="Times New Roman"/>
                <a:sym typeface="Times New Roman"/>
              </a:rPr>
              <a:t>When a person applies for a loan, there are two types of decisions that could be taken by the company:</a:t>
            </a:r>
            <a:endParaRPr sz="1415">
              <a:highlight>
                <a:schemeClr val="lt1"/>
              </a:highlight>
              <a:latin typeface="Times New Roman"/>
              <a:ea typeface="Times New Roman"/>
              <a:cs typeface="Times New Roman"/>
              <a:sym typeface="Times New Roman"/>
            </a:endParaRPr>
          </a:p>
          <a:p>
            <a:pPr indent="-318476" lvl="0" marL="457200" rtl="0" algn="l">
              <a:spcBef>
                <a:spcPts val="1600"/>
              </a:spcBef>
              <a:spcAft>
                <a:spcPts val="0"/>
              </a:spcAft>
              <a:buSzPts val="1415"/>
              <a:buFont typeface="Times New Roman"/>
              <a:buChar char="➔"/>
            </a:pPr>
            <a:r>
              <a:rPr lang="en" sz="1415">
                <a:highlight>
                  <a:schemeClr val="lt1"/>
                </a:highlight>
                <a:latin typeface="Times New Roman"/>
                <a:ea typeface="Times New Roman"/>
                <a:cs typeface="Times New Roman"/>
                <a:sym typeface="Times New Roman"/>
              </a:rPr>
              <a:t>Loan accepted: If the company approves the loan, there are 3 possible scenarios described below:</a:t>
            </a:r>
            <a:endParaRPr sz="1415">
              <a:highlight>
                <a:schemeClr val="lt1"/>
              </a:highlight>
              <a:latin typeface="Times New Roman"/>
              <a:ea typeface="Times New Roman"/>
              <a:cs typeface="Times New Roman"/>
              <a:sym typeface="Times New Roman"/>
            </a:endParaRPr>
          </a:p>
          <a:p>
            <a:pPr indent="-318476" lvl="1" marL="914400" rtl="0" algn="l">
              <a:spcBef>
                <a:spcPts val="0"/>
              </a:spcBef>
              <a:spcAft>
                <a:spcPts val="0"/>
              </a:spcAft>
              <a:buSzPts val="1415"/>
              <a:buFont typeface="Times New Roman"/>
              <a:buChar char="◆"/>
            </a:pPr>
            <a:r>
              <a:rPr lang="en" sz="1415">
                <a:highlight>
                  <a:schemeClr val="lt1"/>
                </a:highlight>
                <a:latin typeface="Times New Roman"/>
                <a:ea typeface="Times New Roman"/>
                <a:cs typeface="Times New Roman"/>
                <a:sym typeface="Times New Roman"/>
              </a:rPr>
              <a:t>Fully paid: Applicant has fully paid the loan.</a:t>
            </a:r>
            <a:endParaRPr sz="1415">
              <a:highlight>
                <a:schemeClr val="lt1"/>
              </a:highlight>
              <a:latin typeface="Times New Roman"/>
              <a:ea typeface="Times New Roman"/>
              <a:cs typeface="Times New Roman"/>
              <a:sym typeface="Times New Roman"/>
            </a:endParaRPr>
          </a:p>
          <a:p>
            <a:pPr indent="-318476" lvl="1" marL="914400" rtl="0" algn="l">
              <a:spcBef>
                <a:spcPts val="0"/>
              </a:spcBef>
              <a:spcAft>
                <a:spcPts val="0"/>
              </a:spcAft>
              <a:buSzPts val="1415"/>
              <a:buFont typeface="Times New Roman"/>
              <a:buChar char="◆"/>
            </a:pPr>
            <a:r>
              <a:rPr lang="en" sz="1415">
                <a:highlight>
                  <a:schemeClr val="lt1"/>
                </a:highlight>
                <a:latin typeface="Times New Roman"/>
                <a:ea typeface="Times New Roman"/>
                <a:cs typeface="Times New Roman"/>
                <a:sym typeface="Times New Roman"/>
              </a:rPr>
              <a:t>Current: Applicant is in the process of paying the instalments </a:t>
            </a:r>
            <a:endParaRPr sz="1415">
              <a:highlight>
                <a:schemeClr val="lt1"/>
              </a:highlight>
              <a:latin typeface="Times New Roman"/>
              <a:ea typeface="Times New Roman"/>
              <a:cs typeface="Times New Roman"/>
              <a:sym typeface="Times New Roman"/>
            </a:endParaRPr>
          </a:p>
          <a:p>
            <a:pPr indent="-318476" lvl="1" marL="914400" rtl="0" algn="l">
              <a:spcBef>
                <a:spcPts val="0"/>
              </a:spcBef>
              <a:spcAft>
                <a:spcPts val="0"/>
              </a:spcAft>
              <a:buSzPts val="1415"/>
              <a:buFont typeface="Times New Roman"/>
              <a:buChar char="◆"/>
            </a:pPr>
            <a:r>
              <a:rPr lang="en" sz="1415">
                <a:highlight>
                  <a:schemeClr val="lt1"/>
                </a:highlight>
                <a:latin typeface="Times New Roman"/>
                <a:ea typeface="Times New Roman"/>
                <a:cs typeface="Times New Roman"/>
                <a:sym typeface="Times New Roman"/>
              </a:rPr>
              <a:t>Charged-off: Applicant has not paid the instalments in due time.</a:t>
            </a:r>
            <a:endParaRPr sz="1415">
              <a:solidFill>
                <a:srgbClr val="091E42"/>
              </a:solidFill>
              <a:highlight>
                <a:schemeClr val="lt1"/>
              </a:highlight>
              <a:latin typeface="Times New Roman"/>
              <a:ea typeface="Times New Roman"/>
              <a:cs typeface="Times New Roman"/>
              <a:sym typeface="Times New Roman"/>
            </a:endParaRPr>
          </a:p>
          <a:p>
            <a:pPr indent="-318476" lvl="0" marL="457200" rtl="0" algn="l">
              <a:lnSpc>
                <a:spcPct val="200000"/>
              </a:lnSpc>
              <a:spcBef>
                <a:spcPts val="0"/>
              </a:spcBef>
              <a:spcAft>
                <a:spcPts val="0"/>
              </a:spcAft>
              <a:buClr>
                <a:srgbClr val="091E42"/>
              </a:buClr>
              <a:buSzPts val="1415"/>
              <a:buFont typeface="Times New Roman"/>
              <a:buChar char="➔"/>
            </a:pPr>
            <a:r>
              <a:rPr b="1" lang="en" sz="1415">
                <a:solidFill>
                  <a:srgbClr val="091E42"/>
                </a:solidFill>
                <a:highlight>
                  <a:schemeClr val="lt1"/>
                </a:highlight>
                <a:latin typeface="Times New Roman"/>
                <a:ea typeface="Times New Roman"/>
                <a:cs typeface="Times New Roman"/>
                <a:sym typeface="Times New Roman"/>
              </a:rPr>
              <a:t>Loan rejected</a:t>
            </a:r>
            <a:r>
              <a:rPr lang="en" sz="1415">
                <a:solidFill>
                  <a:srgbClr val="091E42"/>
                </a:solidFill>
                <a:highlight>
                  <a:schemeClr val="lt1"/>
                </a:highlight>
                <a:latin typeface="Times New Roman"/>
                <a:ea typeface="Times New Roman"/>
                <a:cs typeface="Times New Roman"/>
                <a:sym typeface="Times New Roman"/>
              </a:rPr>
              <a:t>: The company had rejected </a:t>
            </a:r>
            <a:endParaRPr sz="1415">
              <a:solidFill>
                <a:srgbClr val="091E42"/>
              </a:solidFill>
              <a:highlight>
                <a:schemeClr val="lt1"/>
              </a:highlight>
              <a:latin typeface="Times New Roman"/>
              <a:ea typeface="Times New Roman"/>
              <a:cs typeface="Times New Roman"/>
              <a:sym typeface="Times New Roman"/>
            </a:endParaRPr>
          </a:p>
          <a:p>
            <a:pPr indent="0" lvl="0" marL="457200" rtl="0" algn="l">
              <a:spcBef>
                <a:spcPts val="2300"/>
              </a:spcBef>
              <a:spcAft>
                <a:spcPts val="1000"/>
              </a:spcAft>
              <a:buNone/>
            </a:pPr>
            <a:r>
              <a:t/>
            </a:r>
            <a:endParaRPr b="1" sz="1400">
              <a:solidFill>
                <a:schemeClr val="dk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83100" y="712150"/>
            <a:ext cx="8631600" cy="8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solidFill>
                  <a:schemeClr val="accent5"/>
                </a:solidFill>
              </a:rPr>
              <a:t>Business Understanding</a:t>
            </a:r>
            <a:endParaRPr sz="4300">
              <a:solidFill>
                <a:schemeClr val="accent5"/>
              </a:solidFill>
            </a:endParaRPr>
          </a:p>
        </p:txBody>
      </p:sp>
      <p:grpSp>
        <p:nvGrpSpPr>
          <p:cNvPr id="93" name="Google Shape;93;p16"/>
          <p:cNvGrpSpPr/>
          <p:nvPr/>
        </p:nvGrpSpPr>
        <p:grpSpPr>
          <a:xfrm>
            <a:off x="6836200" y="1135155"/>
            <a:ext cx="2212050" cy="3679454"/>
            <a:chOff x="6858075" y="-733123"/>
            <a:chExt cx="2212050" cy="2701508"/>
          </a:xfrm>
        </p:grpSpPr>
        <p:pic>
          <p:nvPicPr>
            <p:cNvPr id="94" name="Google Shape;94;p16"/>
            <p:cNvPicPr preferRelativeResize="0"/>
            <p:nvPr/>
          </p:nvPicPr>
          <p:blipFill>
            <a:blip r:embed="rId3">
              <a:alphaModFix/>
            </a:blip>
            <a:stretch>
              <a:fillRect/>
            </a:stretch>
          </p:blipFill>
          <p:spPr>
            <a:xfrm>
              <a:off x="6858075" y="-536609"/>
              <a:ext cx="2212050" cy="2504994"/>
            </a:xfrm>
            <a:prstGeom prst="rect">
              <a:avLst/>
            </a:prstGeom>
            <a:noFill/>
            <a:ln>
              <a:noFill/>
            </a:ln>
          </p:spPr>
        </p:pic>
        <p:pic>
          <p:nvPicPr>
            <p:cNvPr descr="Piece of duct tape sticking a note to the slide" id="95" name="Google Shape;95;p16"/>
            <p:cNvPicPr preferRelativeResize="0"/>
            <p:nvPr/>
          </p:nvPicPr>
          <p:blipFill rotWithShape="1">
            <a:blip r:embed="rId4">
              <a:alphaModFix/>
            </a:blip>
            <a:srcRect b="10011" l="9244" r="2118" t="5926"/>
            <a:stretch/>
          </p:blipFill>
          <p:spPr>
            <a:xfrm rot="154826">
              <a:off x="7730825" y="-709067"/>
              <a:ext cx="1077273" cy="382687"/>
            </a:xfrm>
            <a:prstGeom prst="rect">
              <a:avLst/>
            </a:prstGeom>
            <a:noFill/>
            <a:ln>
              <a:noFill/>
            </a:ln>
          </p:spPr>
        </p:pic>
        <p:sp>
          <p:nvSpPr>
            <p:cNvPr id="96" name="Google Shape;96;p16"/>
            <p:cNvSpPr txBox="1"/>
            <p:nvPr/>
          </p:nvSpPr>
          <p:spPr>
            <a:xfrm>
              <a:off x="6999600" y="-224762"/>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100">
                  <a:solidFill>
                    <a:schemeClr val="dk2"/>
                  </a:solidFill>
                  <a:latin typeface="Raleway"/>
                  <a:ea typeface="Raleway"/>
                  <a:cs typeface="Raleway"/>
                  <a:sym typeface="Raleway"/>
                </a:rPr>
                <a:t>In this scenario, we’re working with the data provided</a:t>
              </a:r>
              <a:r>
                <a:rPr b="1" lang="en" sz="1100">
                  <a:solidFill>
                    <a:schemeClr val="dk2"/>
                  </a:solidFill>
                  <a:latin typeface="Raleway"/>
                  <a:ea typeface="Raleway"/>
                  <a:cs typeface="Raleway"/>
                  <a:sym typeface="Raleway"/>
                </a:rPr>
                <a:t>.</a:t>
              </a:r>
              <a:r>
                <a:rPr lang="en" sz="1100">
                  <a:solidFill>
                    <a:schemeClr val="dk2"/>
                  </a:solidFill>
                  <a:latin typeface="Raleway"/>
                  <a:ea typeface="Raleway"/>
                  <a:cs typeface="Raleway"/>
                  <a:sym typeface="Raleway"/>
                </a:rPr>
                <a:t> </a:t>
              </a:r>
              <a:endParaRPr sz="1100">
                <a:solidFill>
                  <a:schemeClr val="dk2"/>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100">
                  <a:latin typeface="Raleway"/>
                  <a:ea typeface="Raleway"/>
                  <a:cs typeface="Raleway"/>
                  <a:sym typeface="Raleway"/>
                </a:rPr>
                <a:t>Two types of risks are associated with the bank’s decision:</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b="1" lang="en" sz="1100">
                  <a:latin typeface="Raleway"/>
                  <a:ea typeface="Raleway"/>
                  <a:cs typeface="Raleway"/>
                  <a:sym typeface="Raleway"/>
                </a:rPr>
                <a:t>loss of business</a:t>
              </a:r>
              <a:r>
                <a:rPr lang="en" sz="1100">
                  <a:latin typeface="Raleway"/>
                  <a:ea typeface="Raleway"/>
                  <a:cs typeface="Raleway"/>
                  <a:sym typeface="Raleway"/>
                </a:rPr>
                <a:t> by </a:t>
              </a:r>
              <a:r>
                <a:rPr lang="en" sz="1100">
                  <a:latin typeface="Raleway"/>
                  <a:ea typeface="Raleway"/>
                  <a:cs typeface="Raleway"/>
                  <a:sym typeface="Raleway"/>
                </a:rPr>
                <a:t>rejecting</a:t>
              </a:r>
              <a:r>
                <a:rPr lang="en" sz="1100">
                  <a:latin typeface="Raleway"/>
                  <a:ea typeface="Raleway"/>
                  <a:cs typeface="Raleway"/>
                  <a:sym typeface="Raleway"/>
                </a:rPr>
                <a:t> the genuine applicant.</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b="1" lang="en" sz="1100">
                  <a:latin typeface="Raleway"/>
                  <a:ea typeface="Raleway"/>
                  <a:cs typeface="Raleway"/>
                  <a:sym typeface="Raleway"/>
                </a:rPr>
                <a:t>financial loss</a:t>
              </a:r>
              <a:r>
                <a:rPr lang="en" sz="1100">
                  <a:latin typeface="Raleway"/>
                  <a:ea typeface="Raleway"/>
                  <a:cs typeface="Raleway"/>
                  <a:sym typeface="Raleway"/>
                </a:rPr>
                <a:t> for the company by accepting wrong applicant.</a:t>
              </a:r>
              <a:endParaRPr sz="1050">
                <a:solidFill>
                  <a:srgbClr val="091E42"/>
                </a:solidFill>
                <a:highlight>
                  <a:srgbClr val="F4F5F7"/>
                </a:highlight>
                <a:latin typeface="Raleway"/>
                <a:ea typeface="Raleway"/>
                <a:cs typeface="Raleway"/>
                <a:sym typeface="Raleway"/>
              </a:endParaRPr>
            </a:p>
            <a:p>
              <a:pPr indent="0" lvl="0" marL="0" rtl="0" algn="l">
                <a:spcBef>
                  <a:spcPts val="0"/>
                </a:spcBef>
                <a:spcAft>
                  <a:spcPts val="800"/>
                </a:spcAft>
                <a:buNone/>
              </a:pPr>
              <a:r>
                <a:t/>
              </a:r>
              <a:endParaRPr sz="1200">
                <a:solidFill>
                  <a:schemeClr val="dk2"/>
                </a:solidFill>
                <a:latin typeface="Raleway"/>
                <a:ea typeface="Raleway"/>
                <a:cs typeface="Raleway"/>
                <a:sym typeface="Raleway"/>
              </a:endParaRPr>
            </a:p>
          </p:txBody>
        </p:sp>
      </p:grpSp>
      <p:sp>
        <p:nvSpPr>
          <p:cNvPr id="97" name="Google Shape;97;p16"/>
          <p:cNvSpPr txBox="1"/>
          <p:nvPr/>
        </p:nvSpPr>
        <p:spPr>
          <a:xfrm>
            <a:off x="283100" y="1510950"/>
            <a:ext cx="61599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company is the largest online loan marketplace, facilitating personal loans, business loans, and financing of medical procedures. Borrowers can easily access lower interest rate loans through a fast online interface. The credit loss is the amount of money lost by the lender when the borrower refuses to pay or runs away with the money owed. In other words, borrowers who default cause the largest amount of loss to the lenders. The company wants to understand the driving factors (or driver variables) behind loan default, i.e. the variables which are strong indicators of default</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172225" y="414650"/>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chemeClr val="dk1"/>
                </a:solidFill>
              </a:rPr>
              <a:t>Data understanding</a:t>
            </a:r>
            <a:endParaRPr sz="36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1000"/>
              </a:spcBef>
              <a:spcAft>
                <a:spcPts val="1000"/>
              </a:spcAft>
              <a:buNone/>
            </a:pPr>
            <a:r>
              <a:t/>
            </a:r>
            <a:endParaRPr sz="3600">
              <a:solidFill>
                <a:schemeClr val="dk1"/>
              </a:solidFill>
            </a:endParaRPr>
          </a:p>
        </p:txBody>
      </p:sp>
      <p:grpSp>
        <p:nvGrpSpPr>
          <p:cNvPr id="103" name="Google Shape;103;p17"/>
          <p:cNvGrpSpPr/>
          <p:nvPr/>
        </p:nvGrpSpPr>
        <p:grpSpPr>
          <a:xfrm>
            <a:off x="6781388" y="2464035"/>
            <a:ext cx="2212050" cy="2537076"/>
            <a:chOff x="6803275" y="395363"/>
            <a:chExt cx="2212050" cy="2537076"/>
          </a:xfrm>
        </p:grpSpPr>
        <p:pic>
          <p:nvPicPr>
            <p:cNvPr id="104" name="Google Shape;104;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5" name="Google Shape;105;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06" name="Google Shape;106;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Identify the depth and nature of the dataset provided.</a:t>
              </a:r>
              <a:endParaRPr sz="1200">
                <a:solidFill>
                  <a:schemeClr val="dk2"/>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Used following Python modules to get these details.</a:t>
              </a:r>
              <a:endParaRPr sz="1200">
                <a:solidFill>
                  <a:schemeClr val="dk2"/>
                </a:solidFill>
                <a:latin typeface="Raleway"/>
                <a:ea typeface="Raleway"/>
                <a:cs typeface="Raleway"/>
                <a:sym typeface="Raleway"/>
              </a:endParaRPr>
            </a:p>
            <a:p>
              <a:pPr indent="-304800" lvl="0" marL="457200" rtl="0" algn="l">
                <a:spcBef>
                  <a:spcPts val="800"/>
                </a:spcBef>
                <a:spcAft>
                  <a:spcPts val="0"/>
                </a:spcAft>
                <a:buClr>
                  <a:schemeClr val="dk2"/>
                </a:buClr>
                <a:buSzPts val="1200"/>
                <a:buFont typeface="Raleway"/>
                <a:buChar char="-"/>
              </a:pPr>
              <a:r>
                <a:rPr lang="en" sz="1200">
                  <a:solidFill>
                    <a:schemeClr val="dk2"/>
                  </a:solidFill>
                  <a:latin typeface="Raleway"/>
                  <a:ea typeface="Raleway"/>
                  <a:cs typeface="Raleway"/>
                  <a:sym typeface="Raleway"/>
                </a:rPr>
                <a:t>pandas</a:t>
              </a:r>
              <a:endParaRPr sz="1200">
                <a:solidFill>
                  <a:schemeClr val="dk2"/>
                </a:solidFill>
                <a:latin typeface="Raleway"/>
                <a:ea typeface="Raleway"/>
                <a:cs typeface="Raleway"/>
                <a:sym typeface="Raleway"/>
              </a:endParaRPr>
            </a:p>
          </p:txBody>
        </p:sp>
      </p:grpSp>
      <p:pic>
        <p:nvPicPr>
          <p:cNvPr id="107" name="Google Shape;107;p17"/>
          <p:cNvPicPr preferRelativeResize="0"/>
          <p:nvPr/>
        </p:nvPicPr>
        <p:blipFill>
          <a:blip r:embed="rId5">
            <a:alphaModFix/>
          </a:blip>
          <a:stretch>
            <a:fillRect/>
          </a:stretch>
        </p:blipFill>
        <p:spPr>
          <a:xfrm>
            <a:off x="140900" y="1165075"/>
            <a:ext cx="6842348" cy="2531550"/>
          </a:xfrm>
          <a:prstGeom prst="rect">
            <a:avLst/>
          </a:prstGeom>
          <a:noFill/>
          <a:ln>
            <a:noFill/>
          </a:ln>
        </p:spPr>
      </p:pic>
      <p:pic>
        <p:nvPicPr>
          <p:cNvPr id="108" name="Google Shape;108;p17"/>
          <p:cNvPicPr preferRelativeResize="0"/>
          <p:nvPr/>
        </p:nvPicPr>
        <p:blipFill>
          <a:blip r:embed="rId6">
            <a:alphaModFix/>
          </a:blip>
          <a:stretch>
            <a:fillRect/>
          </a:stretch>
        </p:blipFill>
        <p:spPr>
          <a:xfrm>
            <a:off x="234971" y="3957450"/>
            <a:ext cx="1262679" cy="895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156575" y="16412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Data cleaning</a:t>
            </a:r>
            <a:endParaRPr sz="36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1000"/>
              </a:spcBef>
              <a:spcAft>
                <a:spcPts val="1000"/>
              </a:spcAft>
              <a:buNone/>
            </a:pPr>
            <a:r>
              <a:t/>
            </a:r>
            <a:endParaRPr sz="3600">
              <a:solidFill>
                <a:schemeClr val="dk1"/>
              </a:solidFill>
            </a:endParaRPr>
          </a:p>
        </p:txBody>
      </p:sp>
      <p:grpSp>
        <p:nvGrpSpPr>
          <p:cNvPr id="114" name="Google Shape;114;p18"/>
          <p:cNvGrpSpPr/>
          <p:nvPr/>
        </p:nvGrpSpPr>
        <p:grpSpPr>
          <a:xfrm>
            <a:off x="6781400" y="1152976"/>
            <a:ext cx="2212050" cy="3847983"/>
            <a:chOff x="6803275" y="395363"/>
            <a:chExt cx="2212050" cy="2537076"/>
          </a:xfrm>
        </p:grpSpPr>
        <p:pic>
          <p:nvPicPr>
            <p:cNvPr id="115" name="Google Shape;115;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6" name="Google Shape;116;p1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7" name="Google Shape;117;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50">
                  <a:solidFill>
                    <a:schemeClr val="dk2"/>
                  </a:solidFill>
                  <a:highlight>
                    <a:srgbClr val="FFFFFF"/>
                  </a:highlight>
                  <a:latin typeface="Raleway"/>
                  <a:ea typeface="Raleway"/>
                  <a:cs typeface="Raleway"/>
                  <a:sym typeface="Raleway"/>
                </a:rPr>
                <a:t>Go through the data and understand the nature and identify the details required and not required. When looking at the dataset we found out that there are some columns contains NA values like the very second column from data dictionary ie </a:t>
              </a:r>
              <a:r>
                <a:rPr b="1" lang="en" sz="1250">
                  <a:solidFill>
                    <a:schemeClr val="dk2"/>
                  </a:solidFill>
                  <a:latin typeface="Raleway"/>
                  <a:ea typeface="Raleway"/>
                  <a:cs typeface="Raleway"/>
                  <a:sym typeface="Raleway"/>
                </a:rPr>
                <a:t>acc_open_past_24mths</a:t>
              </a:r>
              <a:endParaRPr b="1">
                <a:solidFill>
                  <a:schemeClr val="dk2"/>
                </a:solidFill>
                <a:latin typeface="Raleway"/>
                <a:ea typeface="Raleway"/>
                <a:cs typeface="Raleway"/>
                <a:sym typeface="Raleway"/>
              </a:endParaRPr>
            </a:p>
          </p:txBody>
        </p:sp>
      </p:grpSp>
      <p:sp>
        <p:nvSpPr>
          <p:cNvPr id="118" name="Google Shape;118;p18"/>
          <p:cNvSpPr txBox="1"/>
          <p:nvPr/>
        </p:nvSpPr>
        <p:spPr>
          <a:xfrm>
            <a:off x="313125" y="939300"/>
            <a:ext cx="6372600" cy="3848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a:latin typeface="Times New Roman"/>
                <a:ea typeface="Times New Roman"/>
                <a:cs typeface="Times New Roman"/>
                <a:sym typeface="Times New Roman"/>
              </a:rPr>
              <a:t>In this step we'll make the clean and make the data ready by considering following factors,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Remove invalid / irrelevant columns: As there are more than 100+ some columns ought to be irrelevant for our analysis, like columns which have all null values or columns which have a same value across all rows. We can remove these columns from the dataset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Fix rows: Remove duplicate rows or rows which is having a missing value for our key analysis field ie loan status or changing the dtypes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Removing columns with all null values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Removing columns with all same values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Removing columns with personal info field as we dont need personal info to take decision.</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Removing columns based on business understanding like post charge collection_recovery_fee, recoveries etc</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Removing current loan status as we are looking for fully paid vs Charged-off, current loan will not add any value, so lets remove those records</a:t>
            </a:r>
            <a:endParaRPr>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156575" y="16412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Handling missing Values</a:t>
            </a:r>
            <a:endParaRPr sz="36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1000"/>
              </a:spcBef>
              <a:spcAft>
                <a:spcPts val="1000"/>
              </a:spcAft>
              <a:buNone/>
            </a:pPr>
            <a:r>
              <a:t/>
            </a:r>
            <a:endParaRPr sz="3600">
              <a:solidFill>
                <a:schemeClr val="dk1"/>
              </a:solidFill>
            </a:endParaRPr>
          </a:p>
        </p:txBody>
      </p:sp>
      <p:grpSp>
        <p:nvGrpSpPr>
          <p:cNvPr id="124" name="Google Shape;124;p19"/>
          <p:cNvGrpSpPr/>
          <p:nvPr/>
        </p:nvGrpSpPr>
        <p:grpSpPr>
          <a:xfrm>
            <a:off x="6781419" y="2802724"/>
            <a:ext cx="1997481" cy="2198376"/>
            <a:chOff x="6803275" y="395363"/>
            <a:chExt cx="2212050" cy="2537076"/>
          </a:xfrm>
        </p:grpSpPr>
        <p:pic>
          <p:nvPicPr>
            <p:cNvPr id="125" name="Google Shape;125;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26" name="Google Shape;126;p1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7" name="Google Shape;127;p1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50">
                  <a:solidFill>
                    <a:schemeClr val="dk2"/>
                  </a:solidFill>
                  <a:highlight>
                    <a:srgbClr val="FFFFFF"/>
                  </a:highlight>
                  <a:latin typeface="Raleway"/>
                  <a:ea typeface="Raleway"/>
                  <a:cs typeface="Raleway"/>
                  <a:sym typeface="Raleway"/>
                </a:rPr>
                <a:t>For now lets leave all the missing values as it is</a:t>
              </a:r>
              <a:endParaRPr b="1" sz="1600">
                <a:solidFill>
                  <a:schemeClr val="dk2"/>
                </a:solidFill>
                <a:latin typeface="Raleway"/>
                <a:ea typeface="Raleway"/>
                <a:cs typeface="Raleway"/>
                <a:sym typeface="Raleway"/>
              </a:endParaRPr>
            </a:p>
          </p:txBody>
        </p:sp>
      </p:grpSp>
      <p:sp>
        <p:nvSpPr>
          <p:cNvPr id="128" name="Google Shape;128;p19"/>
          <p:cNvSpPr txBox="1"/>
          <p:nvPr/>
        </p:nvSpPr>
        <p:spPr>
          <a:xfrm>
            <a:off x="313125" y="939300"/>
            <a:ext cx="6372600" cy="9390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sz="1050">
                <a:solidFill>
                  <a:schemeClr val="dk2"/>
                </a:solidFill>
                <a:highlight>
                  <a:srgbClr val="FFFFFF"/>
                </a:highlight>
              </a:rPr>
              <a:t>We can see columns like </a:t>
            </a:r>
            <a:r>
              <a:rPr lang="en" sz="1050">
                <a:solidFill>
                  <a:schemeClr val="dk2"/>
                </a:solidFill>
              </a:rPr>
              <a:t>mths_since_last_delinq</a:t>
            </a:r>
            <a:r>
              <a:rPr lang="en" sz="1050">
                <a:solidFill>
                  <a:schemeClr val="dk2"/>
                </a:solidFill>
                <a:highlight>
                  <a:srgbClr val="FFFFFF"/>
                </a:highlight>
              </a:rPr>
              <a:t>, </a:t>
            </a:r>
            <a:r>
              <a:rPr lang="en" sz="1050">
                <a:solidFill>
                  <a:schemeClr val="dk2"/>
                </a:solidFill>
              </a:rPr>
              <a:t>mths_since_last_record</a:t>
            </a:r>
            <a:r>
              <a:rPr lang="en" sz="1050">
                <a:solidFill>
                  <a:schemeClr val="dk2"/>
                </a:solidFill>
                <a:highlight>
                  <a:srgbClr val="FFFFFF"/>
                </a:highlight>
              </a:rPr>
              <a:t> and </a:t>
            </a:r>
            <a:r>
              <a:rPr lang="en" sz="1050">
                <a:solidFill>
                  <a:schemeClr val="dk2"/>
                </a:solidFill>
              </a:rPr>
              <a:t>next_pymnt_d</a:t>
            </a:r>
            <a:r>
              <a:rPr lang="en" sz="1050">
                <a:solidFill>
                  <a:schemeClr val="dk2"/>
                </a:solidFill>
                <a:highlight>
                  <a:srgbClr val="FFFFFF"/>
                </a:highlight>
              </a:rPr>
              <a:t> has more than 60% missing values. This will not add any benefits in our analysis, so lets drop the columns</a:t>
            </a:r>
            <a:endParaRPr>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pic>
        <p:nvPicPr>
          <p:cNvPr id="129" name="Google Shape;129;p19"/>
          <p:cNvPicPr preferRelativeResize="0"/>
          <p:nvPr/>
        </p:nvPicPr>
        <p:blipFill>
          <a:blip r:embed="rId5">
            <a:alphaModFix/>
          </a:blip>
          <a:stretch>
            <a:fillRect/>
          </a:stretch>
        </p:blipFill>
        <p:spPr>
          <a:xfrm>
            <a:off x="313125" y="1956575"/>
            <a:ext cx="2179636" cy="2960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156575" y="16412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Standardise Values</a:t>
            </a:r>
            <a:endParaRPr sz="36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1000"/>
              </a:spcBef>
              <a:spcAft>
                <a:spcPts val="1000"/>
              </a:spcAft>
              <a:buNone/>
            </a:pPr>
            <a:r>
              <a:t/>
            </a:r>
            <a:endParaRPr sz="3600">
              <a:solidFill>
                <a:schemeClr val="dk1"/>
              </a:solidFill>
            </a:endParaRPr>
          </a:p>
        </p:txBody>
      </p:sp>
      <p:grpSp>
        <p:nvGrpSpPr>
          <p:cNvPr id="135" name="Google Shape;135;p20"/>
          <p:cNvGrpSpPr/>
          <p:nvPr/>
        </p:nvGrpSpPr>
        <p:grpSpPr>
          <a:xfrm>
            <a:off x="6781419" y="2802724"/>
            <a:ext cx="1997481" cy="2198376"/>
            <a:chOff x="6803275" y="395363"/>
            <a:chExt cx="2212050" cy="2537076"/>
          </a:xfrm>
        </p:grpSpPr>
        <p:pic>
          <p:nvPicPr>
            <p:cNvPr id="136" name="Google Shape;136;p20"/>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7" name="Google Shape;137;p20"/>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8" name="Google Shape;138;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lnSpc>
                  <a:spcPct val="115000"/>
                </a:lnSpc>
                <a:spcBef>
                  <a:spcPts val="1100"/>
                </a:spcBef>
                <a:spcAft>
                  <a:spcPts val="0"/>
                </a:spcAft>
                <a:buNone/>
              </a:pPr>
              <a:r>
                <a:rPr lang="en" sz="1050">
                  <a:solidFill>
                    <a:schemeClr val="dk2"/>
                  </a:solidFill>
                  <a:highlight>
                    <a:srgbClr val="FFFFFF"/>
                  </a:highlight>
                  <a:latin typeface="Raleway"/>
                  <a:ea typeface="Raleway"/>
                  <a:cs typeface="Raleway"/>
                  <a:sym typeface="Raleway"/>
                </a:rPr>
                <a:t>Here we can see the int_rate is of type object but its a quantitative variable, so lets convert the type by remove removing %</a:t>
              </a:r>
              <a:endParaRPr sz="1050">
                <a:solidFill>
                  <a:schemeClr val="dk2"/>
                </a:solidFill>
                <a:highlight>
                  <a:srgbClr val="FFFFFF"/>
                </a:highlight>
                <a:latin typeface="Raleway"/>
                <a:ea typeface="Raleway"/>
                <a:cs typeface="Raleway"/>
                <a:sym typeface="Raleway"/>
              </a:endParaRPr>
            </a:p>
            <a:p>
              <a:pPr indent="0" lvl="0" marL="0" rtl="0" algn="l">
                <a:spcBef>
                  <a:spcPts val="500"/>
                </a:spcBef>
                <a:spcAft>
                  <a:spcPts val="800"/>
                </a:spcAft>
                <a:buNone/>
              </a:pPr>
              <a:r>
                <a:t/>
              </a:r>
              <a:endParaRPr sz="1250">
                <a:solidFill>
                  <a:schemeClr val="dk2"/>
                </a:solidFill>
                <a:highlight>
                  <a:srgbClr val="FFFFFF"/>
                </a:highlight>
                <a:latin typeface="Raleway"/>
                <a:ea typeface="Raleway"/>
                <a:cs typeface="Raleway"/>
                <a:sym typeface="Raleway"/>
              </a:endParaRPr>
            </a:p>
          </p:txBody>
        </p:sp>
      </p:grpSp>
      <p:sp>
        <p:nvSpPr>
          <p:cNvPr id="139" name="Google Shape;139;p20"/>
          <p:cNvSpPr txBox="1"/>
          <p:nvPr/>
        </p:nvSpPr>
        <p:spPr>
          <a:xfrm>
            <a:off x="313125" y="939300"/>
            <a:ext cx="6372600" cy="4002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sz="1050">
                <a:solidFill>
                  <a:schemeClr val="dk2"/>
                </a:solidFill>
                <a:highlight>
                  <a:srgbClr val="FFFFFF"/>
                </a:highlight>
              </a:rPr>
              <a:t>In this section we'll try to standardise the values, like fix the dtypes</a:t>
            </a:r>
            <a:endParaRPr>
              <a:latin typeface="Lato"/>
              <a:ea typeface="Lato"/>
              <a:cs typeface="Lato"/>
              <a:sym typeface="Lato"/>
            </a:endParaRPr>
          </a:p>
        </p:txBody>
      </p:sp>
      <p:pic>
        <p:nvPicPr>
          <p:cNvPr id="140" name="Google Shape;140;p20"/>
          <p:cNvPicPr preferRelativeResize="0"/>
          <p:nvPr/>
        </p:nvPicPr>
        <p:blipFill>
          <a:blip r:embed="rId5">
            <a:alphaModFix/>
          </a:blip>
          <a:stretch>
            <a:fillRect/>
          </a:stretch>
        </p:blipFill>
        <p:spPr>
          <a:xfrm>
            <a:off x="313125" y="1460600"/>
            <a:ext cx="2998036" cy="349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172225" y="93675"/>
            <a:ext cx="8622300" cy="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Analysing</a:t>
            </a:r>
            <a:endParaRPr sz="3600">
              <a:solidFill>
                <a:schemeClr val="dk1"/>
              </a:solidFill>
            </a:endParaRPr>
          </a:p>
          <a:p>
            <a:pPr indent="0" lvl="0" marL="0" rtl="0" algn="ctr">
              <a:spcBef>
                <a:spcPts val="0"/>
              </a:spcBef>
              <a:spcAft>
                <a:spcPts val="0"/>
              </a:spcAft>
              <a:buNone/>
            </a:pPr>
            <a:r>
              <a:t/>
            </a:r>
            <a:endParaRPr sz="3600">
              <a:solidFill>
                <a:schemeClr val="dk1"/>
              </a:solidFill>
            </a:endParaRPr>
          </a:p>
          <a:p>
            <a:pPr indent="0" lvl="0" marL="0" rtl="0" algn="l">
              <a:spcBef>
                <a:spcPts val="1000"/>
              </a:spcBef>
              <a:spcAft>
                <a:spcPts val="1000"/>
              </a:spcAft>
              <a:buNone/>
            </a:pPr>
            <a:r>
              <a:t/>
            </a:r>
            <a:endParaRPr sz="3600">
              <a:solidFill>
                <a:schemeClr val="dk1"/>
              </a:solidFill>
            </a:endParaRPr>
          </a:p>
        </p:txBody>
      </p:sp>
      <p:sp>
        <p:nvSpPr>
          <p:cNvPr id="146" name="Google Shape;146;p21"/>
          <p:cNvSpPr txBox="1"/>
          <p:nvPr/>
        </p:nvSpPr>
        <p:spPr>
          <a:xfrm>
            <a:off x="228775" y="790575"/>
            <a:ext cx="41493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500"/>
              </a:spcAft>
              <a:buNone/>
            </a:pPr>
            <a:r>
              <a:rPr lang="en" sz="1050">
                <a:solidFill>
                  <a:schemeClr val="dk2"/>
                </a:solidFill>
                <a:highlight>
                  <a:srgbClr val="FFFFFF"/>
                </a:highlight>
              </a:rPr>
              <a:t>In this section we'll try to understand different features and how these features are related to each other. We'll also find out which variable has the most impact on our </a:t>
            </a:r>
            <a:r>
              <a:rPr b="1" lang="en" sz="1050">
                <a:solidFill>
                  <a:schemeClr val="dk2"/>
                </a:solidFill>
                <a:highlight>
                  <a:srgbClr val="FFFFFF"/>
                </a:highlight>
              </a:rPr>
              <a:t>target</a:t>
            </a:r>
            <a:r>
              <a:rPr lang="en" sz="1050">
                <a:solidFill>
                  <a:schemeClr val="dk2"/>
                </a:solidFill>
                <a:highlight>
                  <a:srgbClr val="FFFFFF"/>
                </a:highlight>
              </a:rPr>
              <a:t> variable which is loan_status</a:t>
            </a:r>
            <a:endParaRPr>
              <a:latin typeface="Lato"/>
              <a:ea typeface="Lato"/>
              <a:cs typeface="Lato"/>
              <a:sym typeface="Lato"/>
            </a:endParaRPr>
          </a:p>
        </p:txBody>
      </p:sp>
      <p:pic>
        <p:nvPicPr>
          <p:cNvPr id="147" name="Google Shape;147;p21"/>
          <p:cNvPicPr preferRelativeResize="0"/>
          <p:nvPr/>
        </p:nvPicPr>
        <p:blipFill>
          <a:blip r:embed="rId3">
            <a:alphaModFix/>
          </a:blip>
          <a:stretch>
            <a:fillRect/>
          </a:stretch>
        </p:blipFill>
        <p:spPr>
          <a:xfrm>
            <a:off x="172225" y="1804075"/>
            <a:ext cx="4262400" cy="1068800"/>
          </a:xfrm>
          <a:prstGeom prst="rect">
            <a:avLst/>
          </a:prstGeom>
          <a:noFill/>
          <a:ln>
            <a:noFill/>
          </a:ln>
        </p:spPr>
      </p:pic>
      <p:pic>
        <p:nvPicPr>
          <p:cNvPr id="148" name="Google Shape;148;p21"/>
          <p:cNvPicPr preferRelativeResize="0"/>
          <p:nvPr/>
        </p:nvPicPr>
        <p:blipFill>
          <a:blip r:embed="rId4">
            <a:alphaModFix/>
          </a:blip>
          <a:stretch>
            <a:fillRect/>
          </a:stretch>
        </p:blipFill>
        <p:spPr>
          <a:xfrm>
            <a:off x="227025" y="3176000"/>
            <a:ext cx="6967598" cy="1787450"/>
          </a:xfrm>
          <a:prstGeom prst="rect">
            <a:avLst/>
          </a:prstGeom>
          <a:noFill/>
          <a:ln>
            <a:noFill/>
          </a:ln>
        </p:spPr>
      </p:pic>
      <p:sp>
        <p:nvSpPr>
          <p:cNvPr id="149" name="Google Shape;149;p21"/>
          <p:cNvSpPr txBox="1"/>
          <p:nvPr/>
        </p:nvSpPr>
        <p:spPr>
          <a:xfrm>
            <a:off x="4658100" y="148750"/>
            <a:ext cx="4399800" cy="182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2"/>
                </a:solidFill>
                <a:highlight>
                  <a:schemeClr val="dk1"/>
                </a:highlight>
                <a:latin typeface="Times New Roman"/>
                <a:ea typeface="Times New Roman"/>
                <a:cs typeface="Times New Roman"/>
                <a:sym typeface="Times New Roman"/>
              </a:rPr>
              <a:t>Univariate</a:t>
            </a:r>
            <a:endParaRPr b="1">
              <a:solidFill>
                <a:schemeClr val="dk2"/>
              </a:solidFill>
              <a:highlight>
                <a:schemeClr val="dk1"/>
              </a:highlight>
              <a:latin typeface="Times New Roman"/>
              <a:ea typeface="Times New Roman"/>
              <a:cs typeface="Times New Roman"/>
              <a:sym typeface="Times New Roman"/>
            </a:endParaRPr>
          </a:p>
          <a:p>
            <a:pPr indent="0" lvl="0" marL="0" rtl="0" algn="l">
              <a:lnSpc>
                <a:spcPct val="115000"/>
              </a:lnSpc>
              <a:spcBef>
                <a:spcPts val="200"/>
              </a:spcBef>
              <a:spcAft>
                <a:spcPts val="0"/>
              </a:spcAft>
              <a:buNone/>
            </a:pPr>
            <a:r>
              <a:rPr lang="en">
                <a:solidFill>
                  <a:schemeClr val="dk2"/>
                </a:solidFill>
                <a:highlight>
                  <a:schemeClr val="dk1"/>
                </a:highlight>
                <a:latin typeface="Times New Roman"/>
                <a:ea typeface="Times New Roman"/>
                <a:cs typeface="Times New Roman"/>
                <a:sym typeface="Times New Roman"/>
              </a:rPr>
              <a:t>Let's perform univariate and do analysis of individual variable.</a:t>
            </a:r>
            <a:endParaRPr>
              <a:solidFill>
                <a:schemeClr val="dk2"/>
              </a:solidFill>
              <a:highlight>
                <a:schemeClr val="dk1"/>
              </a:highlight>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rPr lang="en">
                <a:solidFill>
                  <a:schemeClr val="dk2"/>
                </a:solidFill>
                <a:highlight>
                  <a:schemeClr val="dk1"/>
                </a:highlight>
                <a:latin typeface="Times New Roman"/>
                <a:ea typeface="Times New Roman"/>
                <a:cs typeface="Times New Roman"/>
                <a:sym typeface="Times New Roman"/>
              </a:rPr>
              <a:t>let's plot a frequency chart and see based on field addr_state which is an unordered variable.</a:t>
            </a:r>
            <a:endParaRPr>
              <a:solidFill>
                <a:schemeClr val="dk2"/>
              </a:solidFill>
              <a:highlight>
                <a:schemeClr val="dk1"/>
              </a:highlight>
              <a:latin typeface="Times New Roman"/>
              <a:ea typeface="Times New Roman"/>
              <a:cs typeface="Times New Roman"/>
              <a:sym typeface="Times New Roman"/>
            </a:endParaRPr>
          </a:p>
          <a:p>
            <a:pPr indent="0" lvl="0" marL="0" rtl="0" algn="l">
              <a:lnSpc>
                <a:spcPct val="115000"/>
              </a:lnSpc>
              <a:spcBef>
                <a:spcPts val="200"/>
              </a:spcBef>
              <a:spcAft>
                <a:spcPts val="500"/>
              </a:spcAft>
              <a:buNone/>
            </a:pPr>
            <a:r>
              <a:t/>
            </a:r>
            <a:endParaRPr sz="1350">
              <a:solidFill>
                <a:schemeClr val="dk2"/>
              </a:solidFill>
              <a:highlight>
                <a:schemeClr val="dk1"/>
              </a:highlight>
              <a:latin typeface="Times New Roman"/>
              <a:ea typeface="Times New Roman"/>
              <a:cs typeface="Times New Roman"/>
              <a:sym typeface="Times New Roman"/>
            </a:endParaRPr>
          </a:p>
        </p:txBody>
      </p:sp>
      <p:pic>
        <p:nvPicPr>
          <p:cNvPr id="150" name="Google Shape;150;p21"/>
          <p:cNvPicPr preferRelativeResize="0"/>
          <p:nvPr/>
        </p:nvPicPr>
        <p:blipFill>
          <a:blip r:embed="rId5">
            <a:alphaModFix/>
          </a:blip>
          <a:stretch>
            <a:fillRect/>
          </a:stretch>
        </p:blipFill>
        <p:spPr>
          <a:xfrm>
            <a:off x="4658090" y="1874849"/>
            <a:ext cx="3764673" cy="696900"/>
          </a:xfrm>
          <a:prstGeom prst="rect">
            <a:avLst/>
          </a:prstGeom>
          <a:noFill/>
          <a:ln>
            <a:noFill/>
          </a:ln>
        </p:spPr>
      </p:pic>
      <p:sp>
        <p:nvSpPr>
          <p:cNvPr id="151" name="Google Shape;151;p21"/>
          <p:cNvSpPr txBox="1"/>
          <p:nvPr/>
        </p:nvSpPr>
        <p:spPr>
          <a:xfrm>
            <a:off x="555825" y="439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52" name="Google Shape;152;p21"/>
          <p:cNvGrpSpPr/>
          <p:nvPr/>
        </p:nvGrpSpPr>
        <p:grpSpPr>
          <a:xfrm rot="-189154">
            <a:off x="7357048" y="3105000"/>
            <a:ext cx="1700534" cy="1822437"/>
            <a:chOff x="7009424" y="756384"/>
            <a:chExt cx="2314874" cy="2103183"/>
          </a:xfrm>
        </p:grpSpPr>
        <p:pic>
          <p:nvPicPr>
            <p:cNvPr descr="Piece of duct tape sticking a note to the slide" id="153" name="Google Shape;153;p21"/>
            <p:cNvPicPr preferRelativeResize="0"/>
            <p:nvPr/>
          </p:nvPicPr>
          <p:blipFill rotWithShape="1">
            <a:blip r:embed="rId6">
              <a:alphaModFix/>
            </a:blip>
            <a:srcRect b="10011" l="9244" r="2118" t="5926"/>
            <a:stretch/>
          </p:blipFill>
          <p:spPr>
            <a:xfrm rot="154826">
              <a:off x="7017493" y="780440"/>
              <a:ext cx="1077273" cy="382687"/>
            </a:xfrm>
            <a:prstGeom prst="rect">
              <a:avLst/>
            </a:prstGeom>
            <a:noFill/>
            <a:ln>
              <a:noFill/>
            </a:ln>
          </p:spPr>
        </p:pic>
        <p:sp>
          <p:nvSpPr>
            <p:cNvPr id="154" name="Google Shape;154;p21"/>
            <p:cNvSpPr txBox="1"/>
            <p:nvPr/>
          </p:nvSpPr>
          <p:spPr>
            <a:xfrm>
              <a:off x="7395298" y="855567"/>
              <a:ext cx="1929000" cy="2004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highlight>
                  <a:schemeClr val="lt1"/>
                </a:highlight>
                <a:latin typeface="Raleway"/>
                <a:ea typeface="Raleway"/>
                <a:cs typeface="Raleway"/>
                <a:sym typeface="Raleway"/>
              </a:endParaRPr>
            </a:p>
            <a:p>
              <a:pPr indent="0" lvl="0" marL="0" rtl="0" algn="l">
                <a:spcBef>
                  <a:spcPts val="800"/>
                </a:spcBef>
                <a:spcAft>
                  <a:spcPts val="0"/>
                </a:spcAft>
                <a:buNone/>
              </a:pPr>
              <a:r>
                <a:rPr lang="en" sz="1050">
                  <a:solidFill>
                    <a:schemeClr val="dk2"/>
                  </a:solidFill>
                  <a:highlight>
                    <a:srgbClr val="FFFFFF"/>
                  </a:highlight>
                </a:rPr>
                <a:t>We can see that the california has the highest borrower followed by New York.</a:t>
              </a:r>
              <a:endParaRPr>
                <a:solidFill>
                  <a:schemeClr val="dk2"/>
                </a:solidFill>
              </a:endParaRPr>
            </a:p>
            <a:p>
              <a:pPr indent="0" lvl="0" marL="0" rtl="0" algn="l">
                <a:spcBef>
                  <a:spcPts val="0"/>
                </a:spcBef>
                <a:spcAft>
                  <a:spcPts val="800"/>
                </a:spcAft>
                <a:buNone/>
              </a:pPr>
              <a:r>
                <a:t/>
              </a:r>
              <a:endParaRPr sz="1250">
                <a:solidFill>
                  <a:schemeClr val="dk2"/>
                </a:solidFill>
                <a:highlight>
                  <a:srgbClr val="FFFFFF"/>
                </a:highlight>
                <a:latin typeface="Raleway"/>
                <a:ea typeface="Raleway"/>
                <a:cs typeface="Raleway"/>
                <a:sym typeface="Ralewa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